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69" r:id="rId4"/>
    <p:sldId id="259" r:id="rId5"/>
    <p:sldId id="260" r:id="rId6"/>
    <p:sldId id="261" r:id="rId7"/>
    <p:sldId id="278" r:id="rId8"/>
    <p:sldId id="264" r:id="rId9"/>
    <p:sldId id="265" r:id="rId10"/>
    <p:sldId id="270" r:id="rId11"/>
    <p:sldId id="271" r:id="rId12"/>
    <p:sldId id="276" r:id="rId13"/>
    <p:sldId id="272" r:id="rId14"/>
    <p:sldId id="273" r:id="rId15"/>
    <p:sldId id="274" r:id="rId16"/>
    <p:sldId id="275" r:id="rId17"/>
    <p:sldId id="266" r:id="rId18"/>
    <p:sldId id="277" r:id="rId19"/>
    <p:sldId id="267"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334DA-C18D-7C1F-CA8A-AC100FFDB8BB}" v="21" dt="2025-11-06T17:26:09.433"/>
    <p1510:client id="{2C4A9244-947C-40ED-BD4C-80DC36DC90B5}" v="67" dt="2025-11-06T16:45:32.899"/>
    <p1510:client id="{48FECD83-CA81-00C7-4C8B-B427A38AEFD7}" v="20" dt="2025-11-06T11:57:32.397"/>
    <p1510:client id="{603683F4-AB36-09AD-6134-E6233BD6ED29}" v="10" dt="2025-11-06T19:05:24.783"/>
    <p1510:client id="{EFB4909D-E3FB-316D-5E9B-84F95EDDB540}" v="368" dt="2025-11-05T19:13:35.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734" autoAdjust="0"/>
  </p:normalViewPr>
  <p:slideViewPr>
    <p:cSldViewPr snapToGrid="0" showGuides="1">
      <p:cViewPr varScale="1">
        <p:scale>
          <a:sx n="88" d="100"/>
          <a:sy n="88" d="100"/>
        </p:scale>
        <p:origin x="1392" y="7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DAVI CURI BUSARELLO" userId="S::tiago.busarello@ufsc.br::05197426-8f8c-474d-8261-c89e7dca991f" providerId="AD" clId="Web-{0A2334DA-C18D-7C1F-CA8A-AC100FFDB8BB}"/>
    <pc:docChg chg="modSld">
      <pc:chgData name="TIAGO DAVI CURI BUSARELLO" userId="S::tiago.busarello@ufsc.br::05197426-8f8c-474d-8261-c89e7dca991f" providerId="AD" clId="Web-{0A2334DA-C18D-7C1F-CA8A-AC100FFDB8BB}" dt="2025-11-06T17:26:09.433" v="12" actId="1076"/>
      <pc:docMkLst>
        <pc:docMk/>
      </pc:docMkLst>
      <pc:sldChg chg="addSp modSp">
        <pc:chgData name="TIAGO DAVI CURI BUSARELLO" userId="S::tiago.busarello@ufsc.br::05197426-8f8c-474d-8261-c89e7dca991f" providerId="AD" clId="Web-{0A2334DA-C18D-7C1F-CA8A-AC100FFDB8BB}" dt="2025-11-06T17:26:09.433" v="12" actId="1076"/>
        <pc:sldMkLst>
          <pc:docMk/>
          <pc:sldMk cId="1848655375" sldId="275"/>
        </pc:sldMkLst>
        <pc:spChg chg="add mod">
          <ac:chgData name="TIAGO DAVI CURI BUSARELLO" userId="S::tiago.busarello@ufsc.br::05197426-8f8c-474d-8261-c89e7dca991f" providerId="AD" clId="Web-{0A2334DA-C18D-7C1F-CA8A-AC100FFDB8BB}" dt="2025-11-06T17:26:09.433" v="12" actId="1076"/>
          <ac:spMkLst>
            <pc:docMk/>
            <pc:sldMk cId="1848655375" sldId="275"/>
            <ac:spMk id="17" creationId="{FC74CA7B-AA37-A2ED-0F3E-8E8FDD60C233}"/>
          </ac:spMkLst>
        </pc:spChg>
      </pc:sldChg>
    </pc:docChg>
  </pc:docChgLst>
  <pc:docChgLst>
    <pc:chgData name="TIAGO DAVI CURI BUSARELLO" userId="S::tiago.busarello@ufsc.br::05197426-8f8c-474d-8261-c89e7dca991f" providerId="AD" clId="Web-{603683F4-AB36-09AD-6134-E6233BD6ED29}"/>
    <pc:docChg chg="modSld">
      <pc:chgData name="TIAGO DAVI CURI BUSARELLO" userId="S::tiago.busarello@ufsc.br::05197426-8f8c-474d-8261-c89e7dca991f" providerId="AD" clId="Web-{603683F4-AB36-09AD-6134-E6233BD6ED29}" dt="2025-11-06T19:05:24.783" v="8" actId="14100"/>
      <pc:docMkLst>
        <pc:docMk/>
      </pc:docMkLst>
      <pc:sldChg chg="addSp delSp modSp">
        <pc:chgData name="TIAGO DAVI CURI BUSARELLO" userId="S::tiago.busarello@ufsc.br::05197426-8f8c-474d-8261-c89e7dca991f" providerId="AD" clId="Web-{603683F4-AB36-09AD-6134-E6233BD6ED29}" dt="2025-11-06T19:05:24.783" v="8" actId="14100"/>
        <pc:sldMkLst>
          <pc:docMk/>
          <pc:sldMk cId="3941378704" sldId="276"/>
        </pc:sldMkLst>
        <pc:picChg chg="del">
          <ac:chgData name="TIAGO DAVI CURI BUSARELLO" userId="S::tiago.busarello@ufsc.br::05197426-8f8c-474d-8261-c89e7dca991f" providerId="AD" clId="Web-{603683F4-AB36-09AD-6134-E6233BD6ED29}" dt="2025-11-06T19:05:11.905" v="0"/>
          <ac:picMkLst>
            <pc:docMk/>
            <pc:sldMk cId="3941378704" sldId="276"/>
            <ac:picMk id="15" creationId="{A984B18B-8477-F1BD-EAFB-EF2F6E52F331}"/>
          </ac:picMkLst>
        </pc:picChg>
        <pc:picChg chg="add mod">
          <ac:chgData name="TIAGO DAVI CURI BUSARELLO" userId="S::tiago.busarello@ufsc.br::05197426-8f8c-474d-8261-c89e7dca991f" providerId="AD" clId="Web-{603683F4-AB36-09AD-6134-E6233BD6ED29}" dt="2025-11-06T19:05:24.783" v="8" actId="14100"/>
          <ac:picMkLst>
            <pc:docMk/>
            <pc:sldMk cId="3941378704" sldId="276"/>
            <ac:picMk id="17" creationId="{51F03953-DF59-366C-A12C-681C4B7C71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C524E4-C3F6-4D6E-8E1F-D56147924C17}" type="datetimeFigureOut">
              <a:rPr lang="pt-BR" smtClean="0"/>
              <a:t>06/11/2025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C4A84-092A-49B6-9116-E5CB770C8C66}" type="slidenum">
              <a:rPr lang="pt-BR" smtClean="0"/>
              <a:t>‹nº›</a:t>
            </a:fld>
            <a:endParaRPr lang="pt-BR"/>
          </a:p>
        </p:txBody>
      </p:sp>
    </p:spTree>
    <p:extLst>
      <p:ext uri="{BB962C8B-B14F-4D97-AF65-F5344CB8AC3E}">
        <p14:creationId xmlns:p14="http://schemas.microsoft.com/office/powerpoint/2010/main" val="1947253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Deixei título em negrito</a:t>
            </a:r>
          </a:p>
        </p:txBody>
      </p:sp>
      <p:sp>
        <p:nvSpPr>
          <p:cNvPr id="4" name="Espaço Reservado para Número de Slide 3"/>
          <p:cNvSpPr>
            <a:spLocks noGrp="1"/>
          </p:cNvSpPr>
          <p:nvPr>
            <p:ph type="sldNum" sz="quarter" idx="5"/>
          </p:nvPr>
        </p:nvSpPr>
        <p:spPr/>
        <p:txBody>
          <a:bodyPr/>
          <a:lstStyle/>
          <a:p>
            <a:fld id="{68CC4A84-092A-49B6-9116-E5CB770C8C66}" type="slidenum">
              <a:rPr lang="pt-BR" smtClean="0"/>
              <a:t>1</a:t>
            </a:fld>
            <a:endParaRPr lang="pt-BR"/>
          </a:p>
        </p:txBody>
      </p:sp>
    </p:spTree>
    <p:extLst>
      <p:ext uri="{BB962C8B-B14F-4D97-AF65-F5344CB8AC3E}">
        <p14:creationId xmlns:p14="http://schemas.microsoft.com/office/powerpoint/2010/main" val="542227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Modifiquei legenda</a:t>
            </a:r>
          </a:p>
        </p:txBody>
      </p:sp>
      <p:sp>
        <p:nvSpPr>
          <p:cNvPr id="4" name="Espaço Reservado para Número de Slide 3"/>
          <p:cNvSpPr>
            <a:spLocks noGrp="1"/>
          </p:cNvSpPr>
          <p:nvPr>
            <p:ph type="sldNum" sz="quarter" idx="5"/>
          </p:nvPr>
        </p:nvSpPr>
        <p:spPr/>
        <p:txBody>
          <a:bodyPr/>
          <a:lstStyle/>
          <a:p>
            <a:fld id="{68CC4A84-092A-49B6-9116-E5CB770C8C66}" type="slidenum">
              <a:rPr lang="pt-BR" smtClean="0"/>
              <a:t>4</a:t>
            </a:fld>
            <a:endParaRPr lang="pt-BR"/>
          </a:p>
        </p:txBody>
      </p:sp>
    </p:spTree>
    <p:extLst>
      <p:ext uri="{BB962C8B-B14F-4D97-AF65-F5344CB8AC3E}">
        <p14:creationId xmlns:p14="http://schemas.microsoft.com/office/powerpoint/2010/main" val="367978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Inseri </a:t>
            </a:r>
            <a:r>
              <a:rPr lang="en-US" sz="1200" b="1" dirty="0">
                <a:ea typeface="+mn-lt"/>
                <a:cs typeface="+mn-lt"/>
              </a:rPr>
              <a:t>MFGTI</a:t>
            </a:r>
            <a:endParaRPr lang="pt-BR" dirty="0"/>
          </a:p>
        </p:txBody>
      </p:sp>
      <p:sp>
        <p:nvSpPr>
          <p:cNvPr id="4" name="Espaço Reservado para Número de Slide 3"/>
          <p:cNvSpPr>
            <a:spLocks noGrp="1"/>
          </p:cNvSpPr>
          <p:nvPr>
            <p:ph type="sldNum" sz="quarter" idx="5"/>
          </p:nvPr>
        </p:nvSpPr>
        <p:spPr/>
        <p:txBody>
          <a:bodyPr/>
          <a:lstStyle/>
          <a:p>
            <a:fld id="{68CC4A84-092A-49B6-9116-E5CB770C8C66}" type="slidenum">
              <a:rPr lang="pt-BR" smtClean="0"/>
              <a:t>5</a:t>
            </a:fld>
            <a:endParaRPr lang="pt-BR"/>
          </a:p>
        </p:txBody>
      </p:sp>
    </p:spTree>
    <p:extLst>
      <p:ext uri="{BB962C8B-B14F-4D97-AF65-F5344CB8AC3E}">
        <p14:creationId xmlns:p14="http://schemas.microsoft.com/office/powerpoint/2010/main" val="115182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Structurally, this compensator combines a </a:t>
            </a:r>
            <a:r>
              <a:rPr lang="en-US" sz="1200" b="1" i="0" u="none" strike="noStrike" kern="1200" baseline="0" dirty="0">
                <a:solidFill>
                  <a:schemeClr val="tx1"/>
                </a:solidFill>
                <a:latin typeface="+mn-lt"/>
                <a:ea typeface="+mn-ea"/>
                <a:cs typeface="+mn-cs"/>
              </a:rPr>
              <a:t>pole at the origin</a:t>
            </a:r>
            <a:r>
              <a:rPr lang="en-US" sz="1200" b="0" i="0" u="none" strike="noStrike" kern="1200" baseline="0" dirty="0">
                <a:solidFill>
                  <a:schemeClr val="tx1"/>
                </a:solidFill>
                <a:latin typeface="+mn-lt"/>
                <a:ea typeface="+mn-ea"/>
                <a:cs typeface="+mn-cs"/>
              </a:rPr>
              <a:t>, which </a:t>
            </a:r>
            <a:r>
              <a:rPr lang="en-US" sz="1200" b="1" i="0" u="none" strike="noStrike" kern="1200" baseline="0" dirty="0">
                <a:solidFill>
                  <a:schemeClr val="tx1"/>
                </a:solidFill>
                <a:latin typeface="+mn-lt"/>
                <a:ea typeface="+mn-ea"/>
                <a:cs typeface="+mn-cs"/>
              </a:rPr>
              <a:t>provides the integral action </a:t>
            </a:r>
            <a:r>
              <a:rPr lang="en-US" sz="1200" b="0" i="0" u="none" strike="noStrike" kern="1200" baseline="0" dirty="0">
                <a:solidFill>
                  <a:schemeClr val="tx1"/>
                </a:solidFill>
                <a:latin typeface="+mn-lt"/>
                <a:ea typeface="+mn-ea"/>
                <a:cs typeface="+mn-cs"/>
              </a:rPr>
              <a:t>required to eliminate steady-state error, with </a:t>
            </a:r>
            <a:r>
              <a:rPr lang="en-US" sz="1200" b="1" i="0" u="none" strike="noStrike" kern="1200" baseline="0" dirty="0">
                <a:solidFill>
                  <a:schemeClr val="tx1"/>
                </a:solidFill>
                <a:latin typeface="+mn-lt"/>
                <a:ea typeface="+mn-ea"/>
                <a:cs typeface="+mn-cs"/>
              </a:rPr>
              <a:t>a pole-zero pair </a:t>
            </a:r>
            <a:r>
              <a:rPr lang="en-US" sz="1200" b="0" i="0" u="none" strike="noStrike" kern="1200" baseline="0" dirty="0">
                <a:solidFill>
                  <a:schemeClr val="tx1"/>
                </a:solidFill>
                <a:latin typeface="+mn-lt"/>
                <a:ea typeface="+mn-ea"/>
                <a:cs typeface="+mn-cs"/>
              </a:rPr>
              <a:t>that introduces </a:t>
            </a:r>
            <a:r>
              <a:rPr lang="en-US" sz="1200" b="1" i="0" u="none" strike="noStrike" kern="1200" baseline="0" dirty="0">
                <a:solidFill>
                  <a:schemeClr val="tx1"/>
                </a:solidFill>
                <a:latin typeface="+mn-lt"/>
                <a:ea typeface="+mn-ea"/>
                <a:cs typeface="+mn-cs"/>
              </a:rPr>
              <a:t>phase lead</a:t>
            </a:r>
            <a:r>
              <a:rPr lang="en-US" sz="1200" b="0" i="0" u="none" strike="noStrike" kern="1200" baseline="0" dirty="0">
                <a:solidFill>
                  <a:schemeClr val="tx1"/>
                </a:solidFill>
                <a:latin typeface="+mn-lt"/>
                <a:ea typeface="+mn-ea"/>
                <a:cs typeface="+mn-cs"/>
              </a:rPr>
              <a:t> [11]. The integral action ensures accurate tracking even under persistent disturbances, while the phase lead component counteracts the inherent delays of the plant, improving phase margin and enabling faster and more stable dynamic response [12]. </a:t>
            </a:r>
            <a:endParaRPr lang="pt-BR" dirty="0"/>
          </a:p>
        </p:txBody>
      </p:sp>
      <p:sp>
        <p:nvSpPr>
          <p:cNvPr id="4" name="Espaço Reservado para Número de Slide 3"/>
          <p:cNvSpPr>
            <a:spLocks noGrp="1"/>
          </p:cNvSpPr>
          <p:nvPr>
            <p:ph type="sldNum" sz="quarter" idx="5"/>
          </p:nvPr>
        </p:nvSpPr>
        <p:spPr/>
        <p:txBody>
          <a:bodyPr/>
          <a:lstStyle/>
          <a:p>
            <a:fld id="{68CC4A84-092A-49B6-9116-E5CB770C8C66}" type="slidenum">
              <a:rPr lang="pt-BR" smtClean="0"/>
              <a:t>7</a:t>
            </a:fld>
            <a:endParaRPr lang="pt-BR"/>
          </a:p>
        </p:txBody>
      </p:sp>
    </p:spTree>
    <p:extLst>
      <p:ext uri="{BB962C8B-B14F-4D97-AF65-F5344CB8AC3E}">
        <p14:creationId xmlns:p14="http://schemas.microsoft.com/office/powerpoint/2010/main" val="50990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Times New Roman" panose="02020603050405020304" pitchFamily="18" charset="0"/>
                <a:cs typeface="Times New Roman" panose="02020603050405020304" pitchFamily="18" charset="0"/>
              </a:rPr>
              <a:t>Fig. 3: Power </a:t>
            </a:r>
            <a:r>
              <a:rPr lang="pt-BR" dirty="0" err="1">
                <a:latin typeface="Times New Roman" panose="02020603050405020304" pitchFamily="18" charset="0"/>
                <a:cs typeface="Times New Roman" panose="02020603050405020304" pitchFamily="18" charset="0"/>
              </a:rPr>
              <a:t>Structure</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of</a:t>
            </a:r>
            <a:r>
              <a:rPr lang="pt-BR" dirty="0">
                <a:latin typeface="Times New Roman" panose="02020603050405020304" pitchFamily="18" charset="0"/>
                <a:cs typeface="Times New Roman" panose="02020603050405020304" pitchFamily="18" charset="0"/>
              </a:rPr>
              <a:t> MFGTI in </a:t>
            </a:r>
            <a:r>
              <a:rPr lang="pt-BR" dirty="0" err="1">
                <a:latin typeface="Times New Roman" panose="02020603050405020304" pitchFamily="18" charset="0"/>
                <a:cs typeface="Times New Roman" panose="02020603050405020304" pitchFamily="18" charset="0"/>
              </a:rPr>
              <a:t>TyphoonSim</a:t>
            </a:r>
            <a:r>
              <a:rPr lang="pt-BR" baseline="30000" dirty="0">
                <a:latin typeface="Times New Roman" panose="02020603050405020304" pitchFamily="18" charset="0"/>
                <a:cs typeface="Times New Roman" panose="02020603050405020304" pitchFamily="18" charset="0"/>
              </a:rPr>
              <a:t>®</a:t>
            </a:r>
            <a:r>
              <a:rPr lang="pt-BR" dirty="0">
                <a:latin typeface="Times New Roman" panose="02020603050405020304" pitchFamily="18" charset="0"/>
                <a:cs typeface="Times New Roman" panose="02020603050405020304" pitchFamily="18" charset="0"/>
              </a:rPr>
              <a:t> 2025.2</a:t>
            </a:r>
          </a:p>
          <a:p>
            <a:endParaRPr lang="pt-BR" dirty="0"/>
          </a:p>
        </p:txBody>
      </p:sp>
      <p:sp>
        <p:nvSpPr>
          <p:cNvPr id="4" name="Espaço Reservado para Número de Slide 3"/>
          <p:cNvSpPr>
            <a:spLocks noGrp="1"/>
          </p:cNvSpPr>
          <p:nvPr>
            <p:ph type="sldNum" sz="quarter" idx="5"/>
          </p:nvPr>
        </p:nvSpPr>
        <p:spPr/>
        <p:txBody>
          <a:bodyPr/>
          <a:lstStyle/>
          <a:p>
            <a:fld id="{68CC4A84-092A-49B6-9116-E5CB770C8C66}" type="slidenum">
              <a:rPr lang="pt-BR" smtClean="0"/>
              <a:t>9</a:t>
            </a:fld>
            <a:endParaRPr lang="pt-BR"/>
          </a:p>
        </p:txBody>
      </p:sp>
    </p:spTree>
    <p:extLst>
      <p:ext uri="{BB962C8B-B14F-4D97-AF65-F5344CB8AC3E}">
        <p14:creationId xmlns:p14="http://schemas.microsoft.com/office/powerpoint/2010/main" val="25534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Times New Roman" panose="02020603050405020304" pitchFamily="18" charset="0"/>
                <a:cs typeface="Times New Roman" panose="02020603050405020304" pitchFamily="18" charset="0"/>
              </a:rPr>
              <a:t>Fig. 4: </a:t>
            </a:r>
            <a:r>
              <a:rPr lang="pt-BR" dirty="0" err="1">
                <a:latin typeface="Times New Roman" panose="02020603050405020304" pitchFamily="18" charset="0"/>
                <a:cs typeface="Times New Roman" panose="02020603050405020304" pitchFamily="18" charset="0"/>
              </a:rPr>
              <a:t>Refrence</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Generators</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of</a:t>
            </a:r>
            <a:r>
              <a:rPr lang="pt-BR" dirty="0">
                <a:latin typeface="Times New Roman" panose="02020603050405020304" pitchFamily="18" charset="0"/>
                <a:cs typeface="Times New Roman" panose="02020603050405020304" pitchFamily="18" charset="0"/>
              </a:rPr>
              <a:t> MFGTI in </a:t>
            </a:r>
            <a:r>
              <a:rPr lang="pt-BR" dirty="0" err="1">
                <a:latin typeface="Times New Roman" panose="02020603050405020304" pitchFamily="18" charset="0"/>
                <a:cs typeface="Times New Roman" panose="02020603050405020304" pitchFamily="18" charset="0"/>
              </a:rPr>
              <a:t>TyphoonSim</a:t>
            </a:r>
            <a:r>
              <a:rPr lang="pt-BR" baseline="30000" dirty="0">
                <a:latin typeface="Times New Roman" panose="02020603050405020304" pitchFamily="18" charset="0"/>
                <a:cs typeface="Times New Roman" panose="02020603050405020304" pitchFamily="18" charset="0"/>
              </a:rPr>
              <a:t>®</a:t>
            </a:r>
            <a:r>
              <a:rPr lang="pt-BR" dirty="0">
                <a:latin typeface="Times New Roman" panose="02020603050405020304" pitchFamily="18" charset="0"/>
                <a:cs typeface="Times New Roman" panose="02020603050405020304" pitchFamily="18" charset="0"/>
              </a:rPr>
              <a:t> 2025.2</a:t>
            </a:r>
          </a:p>
          <a:p>
            <a:endParaRPr lang="pt-BR" dirty="0"/>
          </a:p>
        </p:txBody>
      </p:sp>
      <p:sp>
        <p:nvSpPr>
          <p:cNvPr id="4" name="Espaço Reservado para Número de Slide 3"/>
          <p:cNvSpPr>
            <a:spLocks noGrp="1"/>
          </p:cNvSpPr>
          <p:nvPr>
            <p:ph type="sldNum" sz="quarter" idx="5"/>
          </p:nvPr>
        </p:nvSpPr>
        <p:spPr/>
        <p:txBody>
          <a:bodyPr/>
          <a:lstStyle/>
          <a:p>
            <a:fld id="{68CC4A84-092A-49B6-9116-E5CB770C8C66}" type="slidenum">
              <a:rPr lang="pt-BR" smtClean="0"/>
              <a:t>10</a:t>
            </a:fld>
            <a:endParaRPr lang="pt-BR"/>
          </a:p>
        </p:txBody>
      </p:sp>
    </p:spTree>
    <p:extLst>
      <p:ext uri="{BB962C8B-B14F-4D97-AF65-F5344CB8AC3E}">
        <p14:creationId xmlns:p14="http://schemas.microsoft.com/office/powerpoint/2010/main" val="2215379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Times New Roman" panose="02020603050405020304" pitchFamily="18" charset="0"/>
                <a:cs typeface="Times New Roman" panose="02020603050405020304" pitchFamily="18" charset="0"/>
              </a:rPr>
              <a:t>Fig. 5: (a) Model </a:t>
            </a:r>
            <a:r>
              <a:rPr lang="pt-BR" dirty="0" err="1">
                <a:latin typeface="Times New Roman" panose="02020603050405020304" pitchFamily="18" charset="0"/>
                <a:cs typeface="Times New Roman" panose="02020603050405020304" pitchFamily="18" charset="0"/>
              </a:rPr>
              <a:t>selector</a:t>
            </a:r>
            <a:r>
              <a:rPr lang="pt-BR" dirty="0">
                <a:latin typeface="Times New Roman" panose="02020603050405020304" pitchFamily="18" charset="0"/>
                <a:cs typeface="Times New Roman" panose="02020603050405020304" pitchFamily="18" charset="0"/>
              </a:rPr>
              <a:t>; (b) </a:t>
            </a:r>
            <a:r>
              <a:rPr lang="pt-BR" dirty="0" err="1">
                <a:latin typeface="Times New Roman" panose="02020603050405020304" pitchFamily="18" charset="0"/>
                <a:cs typeface="Times New Roman" panose="02020603050405020304" pitchFamily="18" charset="0"/>
              </a:rPr>
              <a:t>current</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controller</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of</a:t>
            </a:r>
            <a:r>
              <a:rPr lang="pt-BR" dirty="0">
                <a:latin typeface="Times New Roman" panose="02020603050405020304" pitchFamily="18" charset="0"/>
                <a:cs typeface="Times New Roman" panose="02020603050405020304" pitchFamily="18" charset="0"/>
              </a:rPr>
              <a:t> MFGTI</a:t>
            </a:r>
          </a:p>
          <a:p>
            <a:endParaRPr lang="pt-BR" dirty="0"/>
          </a:p>
        </p:txBody>
      </p:sp>
      <p:sp>
        <p:nvSpPr>
          <p:cNvPr id="4" name="Espaço Reservado para Número de Slide 3"/>
          <p:cNvSpPr>
            <a:spLocks noGrp="1"/>
          </p:cNvSpPr>
          <p:nvPr>
            <p:ph type="sldNum" sz="quarter" idx="5"/>
          </p:nvPr>
        </p:nvSpPr>
        <p:spPr/>
        <p:txBody>
          <a:bodyPr/>
          <a:lstStyle/>
          <a:p>
            <a:fld id="{68CC4A84-092A-49B6-9116-E5CB770C8C66}" type="slidenum">
              <a:rPr lang="pt-BR" smtClean="0"/>
              <a:t>11</a:t>
            </a:fld>
            <a:endParaRPr lang="pt-BR"/>
          </a:p>
        </p:txBody>
      </p:sp>
    </p:spTree>
    <p:extLst>
      <p:ext uri="{BB962C8B-B14F-4D97-AF65-F5344CB8AC3E}">
        <p14:creationId xmlns:p14="http://schemas.microsoft.com/office/powerpoint/2010/main" val="86945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4487D4-278D-3D2B-1ADB-CF559F6E20BF}"/>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33729FC7-58E3-378C-57D2-439F47D2A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140E0FD2-2B88-8E7E-5E90-DDED28012B44}"/>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5" name="Espaço Reservado para Rodapé 4">
            <a:extLst>
              <a:ext uri="{FF2B5EF4-FFF2-40B4-BE49-F238E27FC236}">
                <a16:creationId xmlns:a16="http://schemas.microsoft.com/office/drawing/2014/main" id="{36E39716-ED6F-1385-254E-B7CEE3CB260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4998025-D7FB-49C6-9245-F07694EAA3B8}"/>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2997085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40900-F0F9-182E-B476-37B3DBC84AA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663DCD7-1753-ED4C-DBB4-25198E903A4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D9960D7-B9CE-04C7-E508-1B48BF94B29D}"/>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5" name="Espaço Reservado para Rodapé 4">
            <a:extLst>
              <a:ext uri="{FF2B5EF4-FFF2-40B4-BE49-F238E27FC236}">
                <a16:creationId xmlns:a16="http://schemas.microsoft.com/office/drawing/2014/main" id="{5B54573F-7A2B-E66D-0DCA-41FCA77FB38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EC23016-9F27-4050-A6B2-CE766A5E3651}"/>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235685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4A0DD84-A69B-FB11-4CEE-E4746701607C}"/>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EB8E0F48-4B17-F354-92D2-BDE078E9537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CE54327-1226-490C-C00E-FF64FA09E8D0}"/>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5" name="Espaço Reservado para Rodapé 4">
            <a:extLst>
              <a:ext uri="{FF2B5EF4-FFF2-40B4-BE49-F238E27FC236}">
                <a16:creationId xmlns:a16="http://schemas.microsoft.com/office/drawing/2014/main" id="{62B3CCB1-B812-7D2C-A808-F77D3AC10AB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226A7A4-73B4-7674-EEB0-4DCB06239123}"/>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3327741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4ACA8-C631-82E3-32FE-A45DC1A24E9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9F10080-F64C-D394-6926-CFAA2277E669}"/>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378E2E5-6BB5-4833-3E4E-1872435A7680}"/>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5" name="Espaço Reservado para Rodapé 4">
            <a:extLst>
              <a:ext uri="{FF2B5EF4-FFF2-40B4-BE49-F238E27FC236}">
                <a16:creationId xmlns:a16="http://schemas.microsoft.com/office/drawing/2014/main" id="{1DF7ACC8-E855-5FB0-9E6A-6BEB18F4532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D4FCFD-4B46-B924-9C5C-964B0BBD4496}"/>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2489937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B83D70-30C8-0778-E904-B9221F1035D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8D13E04-9B0F-D54A-0963-D47433506C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7519122-C744-C8A5-7695-494764F9BB27}"/>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5" name="Espaço Reservado para Rodapé 4">
            <a:extLst>
              <a:ext uri="{FF2B5EF4-FFF2-40B4-BE49-F238E27FC236}">
                <a16:creationId xmlns:a16="http://schemas.microsoft.com/office/drawing/2014/main" id="{0381DDE9-015E-28EA-035B-48CE9821794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409FE0A-8356-5659-3649-80338E48BACD}"/>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3810227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526BF-C212-3D2A-BF6A-0C5B7C052CE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1D90785-D01D-1D1F-2D18-B732637DCFF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64BEA3F6-44C8-1A48-21A8-9643C021F159}"/>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1817511-B94E-3774-1902-6E9222D0F85F}"/>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6" name="Espaço Reservado para Rodapé 5">
            <a:extLst>
              <a:ext uri="{FF2B5EF4-FFF2-40B4-BE49-F238E27FC236}">
                <a16:creationId xmlns:a16="http://schemas.microsoft.com/office/drawing/2014/main" id="{D842F46F-1645-2B71-ADE5-77D168AAB95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3FC9D40-6BDB-6900-925C-F81F7A403506}"/>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1947746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45B0C1-9ADE-86DE-74B3-A6EC797FEBD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BF55322-40E6-BC37-34EC-16DB012F6F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12A3EC1-98C7-6540-2346-BD4C94BD6C9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305BCC0E-F49D-E7B8-AE29-3BDB1CFC6C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C427E08-66B8-5486-08C9-3ECA08577CD1}"/>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6C7474AC-7FC3-BD76-89A1-303237772B0F}"/>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8" name="Espaço Reservado para Rodapé 7">
            <a:extLst>
              <a:ext uri="{FF2B5EF4-FFF2-40B4-BE49-F238E27FC236}">
                <a16:creationId xmlns:a16="http://schemas.microsoft.com/office/drawing/2014/main" id="{1F68B231-D220-97DB-5EEB-93BD7EC3A11D}"/>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71DBF0D-AC17-59DF-E704-23D1662F7CB4}"/>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2727113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C0ED0F-5767-CAE4-38AE-397AB669FB7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74BD8EF-E1DA-405F-D7F2-ED00A0C86B1D}"/>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4" name="Espaço Reservado para Rodapé 3">
            <a:extLst>
              <a:ext uri="{FF2B5EF4-FFF2-40B4-BE49-F238E27FC236}">
                <a16:creationId xmlns:a16="http://schemas.microsoft.com/office/drawing/2014/main" id="{058E76E6-9C47-49C3-1777-0C4E6EAE9B9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876F7B3-A1CB-8F81-AEC7-1024A6BC3B24}"/>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265819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28B819CA-7357-4EB6-604E-218BA43FB2FC}"/>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3" name="Espaço Reservado para Rodapé 2">
            <a:extLst>
              <a:ext uri="{FF2B5EF4-FFF2-40B4-BE49-F238E27FC236}">
                <a16:creationId xmlns:a16="http://schemas.microsoft.com/office/drawing/2014/main" id="{0FB8181F-B7F6-7C70-045F-00A98B1204DF}"/>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B0DC7AE1-DDBE-7861-C40E-BC16C71FA0CF}"/>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3691776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59E11C-EE3D-E5A2-8A0D-7AA08F42CD5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2A598410-6981-C0BC-4E9F-D381CC5998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D8ED76A-71A8-E33A-30AF-472EFFBCA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21DDE9E-A23E-AEF7-A2B2-258E7825F43B}"/>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6" name="Espaço Reservado para Rodapé 5">
            <a:extLst>
              <a:ext uri="{FF2B5EF4-FFF2-40B4-BE49-F238E27FC236}">
                <a16:creationId xmlns:a16="http://schemas.microsoft.com/office/drawing/2014/main" id="{C9F67C0D-ECAC-5CF3-B034-15F64EA4612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1B8242F-36E0-4088-994F-E5B5F5FD4FD5}"/>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825312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F37C3E-E8CC-21A1-3FFD-F6FF244C893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C13E1D1-F580-4132-C308-747484460E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4DDB18E0-4E3D-D130-BCE9-A338ABEB85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D9DF1AD-2501-267E-3B97-672C60AAFE17}"/>
              </a:ext>
            </a:extLst>
          </p:cNvPr>
          <p:cNvSpPr>
            <a:spLocks noGrp="1"/>
          </p:cNvSpPr>
          <p:nvPr>
            <p:ph type="dt" sz="half" idx="10"/>
          </p:nvPr>
        </p:nvSpPr>
        <p:spPr/>
        <p:txBody>
          <a:bodyPr/>
          <a:lstStyle/>
          <a:p>
            <a:fld id="{F4B04A7A-6963-4CA3-8E29-4B7CFEA2A2A4}" type="datetimeFigureOut">
              <a:rPr lang="pt-BR" smtClean="0"/>
              <a:t>06/11/2025</a:t>
            </a:fld>
            <a:endParaRPr lang="pt-BR"/>
          </a:p>
        </p:txBody>
      </p:sp>
      <p:sp>
        <p:nvSpPr>
          <p:cNvPr id="6" name="Espaço Reservado para Rodapé 5">
            <a:extLst>
              <a:ext uri="{FF2B5EF4-FFF2-40B4-BE49-F238E27FC236}">
                <a16:creationId xmlns:a16="http://schemas.microsoft.com/office/drawing/2014/main" id="{496CB993-D653-F25E-C499-95BB39BBD47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CB52BD7-687E-FAB8-EA6C-0C3B5939E243}"/>
              </a:ext>
            </a:extLst>
          </p:cNvPr>
          <p:cNvSpPr>
            <a:spLocks noGrp="1"/>
          </p:cNvSpPr>
          <p:nvPr>
            <p:ph type="sldNum" sz="quarter" idx="12"/>
          </p:nvPr>
        </p:nvSpPr>
        <p:spPr/>
        <p:txBody>
          <a:bodyPr/>
          <a:lstStyle/>
          <a:p>
            <a:fld id="{996A1044-F440-4D39-8CB6-BE0C57E362D5}" type="slidenum">
              <a:rPr lang="pt-BR" smtClean="0"/>
              <a:t>‹nº›</a:t>
            </a:fld>
            <a:endParaRPr lang="pt-BR"/>
          </a:p>
        </p:txBody>
      </p:sp>
    </p:spTree>
    <p:extLst>
      <p:ext uri="{BB962C8B-B14F-4D97-AF65-F5344CB8AC3E}">
        <p14:creationId xmlns:p14="http://schemas.microsoft.com/office/powerpoint/2010/main" val="1602225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3B4E10-C10A-FA22-CC55-2C1D9D9020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96350D21-300C-80B6-D235-B61AF253C8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9799B9-7151-C91E-8989-E39428533E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B04A7A-6963-4CA3-8E29-4B7CFEA2A2A4}" type="datetimeFigureOut">
              <a:rPr lang="pt-BR" smtClean="0"/>
              <a:t>06/11/2025</a:t>
            </a:fld>
            <a:endParaRPr lang="pt-BR"/>
          </a:p>
        </p:txBody>
      </p:sp>
      <p:sp>
        <p:nvSpPr>
          <p:cNvPr id="5" name="Espaço Reservado para Rodapé 4">
            <a:extLst>
              <a:ext uri="{FF2B5EF4-FFF2-40B4-BE49-F238E27FC236}">
                <a16:creationId xmlns:a16="http://schemas.microsoft.com/office/drawing/2014/main" id="{36D9F0C6-6B79-BEA8-7072-5EC8731F9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BE80ACB-24A9-0FE9-1EF4-99F7485762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6A1044-F440-4D39-8CB6-BE0C57E362D5}" type="slidenum">
              <a:rPr lang="pt-BR" smtClean="0"/>
              <a:t>‹nº›</a:t>
            </a:fld>
            <a:endParaRPr lang="pt-BR"/>
          </a:p>
        </p:txBody>
      </p:sp>
    </p:spTree>
    <p:extLst>
      <p:ext uri="{BB962C8B-B14F-4D97-AF65-F5344CB8AC3E}">
        <p14:creationId xmlns:p14="http://schemas.microsoft.com/office/powerpoint/2010/main" val="2431920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9.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png"/><Relationship Id="rId7" Type="http://schemas.openxmlformats.org/officeDocument/2006/relationships/hyperlink" Target="https://github.com/TeamG2Power"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busarello.prof.ufsc.br/challenge.html" TargetMode="External"/><Relationship Id="rId4" Type="http://schemas.openxmlformats.org/officeDocument/2006/relationships/image" Target="../media/image6.jpe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4.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6.jpe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110EB94-D2B2-9956-4F85-6F61487606D7}"/>
              </a:ext>
            </a:extLst>
          </p:cNvPr>
          <p:cNvSpPr txBox="1"/>
          <p:nvPr/>
        </p:nvSpPr>
        <p:spPr>
          <a:xfrm>
            <a:off x="1429074" y="4162994"/>
            <a:ext cx="96943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ea typeface="+mn-lt"/>
                <a:cs typeface="+mn-lt"/>
              </a:rPr>
              <a:t>CPT-based Multifunctional Grid-Tied Inverter with Type II Controller</a:t>
            </a:r>
            <a:endParaRPr lang="en-US" sz="3600" b="1" dirty="0"/>
          </a:p>
        </p:txBody>
      </p:sp>
      <p:sp>
        <p:nvSpPr>
          <p:cNvPr id="3" name="CaixaDeTexto 2">
            <a:extLst>
              <a:ext uri="{FF2B5EF4-FFF2-40B4-BE49-F238E27FC236}">
                <a16:creationId xmlns:a16="http://schemas.microsoft.com/office/drawing/2014/main" id="{45A97C30-F3D2-4C10-D5AE-C0C33A344A2B}"/>
              </a:ext>
            </a:extLst>
          </p:cNvPr>
          <p:cNvSpPr txBox="1"/>
          <p:nvPr/>
        </p:nvSpPr>
        <p:spPr>
          <a:xfrm>
            <a:off x="346644" y="5368516"/>
            <a:ext cx="115016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dirty="0">
                <a:ea typeface="+mn-lt"/>
                <a:cs typeface="+mn-lt"/>
              </a:rPr>
              <a:t>Team G2 Power</a:t>
            </a:r>
            <a:endParaRPr lang="pt-BR"/>
          </a:p>
          <a:p>
            <a:pPr algn="ctr"/>
            <a:r>
              <a:rPr lang="pt-BR" sz="1600" b="1" dirty="0">
                <a:ea typeface="+mn-lt"/>
                <a:cs typeface="+mn-lt"/>
              </a:rPr>
              <a:t>Tiago Davi Curi Busarello</a:t>
            </a:r>
            <a:r>
              <a:rPr lang="pt-BR" sz="1600" dirty="0">
                <a:ea typeface="+mn-lt"/>
                <a:cs typeface="+mn-lt"/>
              </a:rPr>
              <a:t>, José de Arimatéia O. Filho, Alex Ferreira Silva, Paulo Fernando Silva,  Helmo </a:t>
            </a:r>
            <a:r>
              <a:rPr lang="pt-BR" sz="1600" dirty="0" err="1">
                <a:ea typeface="+mn-lt"/>
                <a:cs typeface="+mn-lt"/>
              </a:rPr>
              <a:t>Kelis</a:t>
            </a:r>
            <a:r>
              <a:rPr lang="pt-BR" sz="1600" dirty="0">
                <a:ea typeface="+mn-lt"/>
                <a:cs typeface="+mn-lt"/>
              </a:rPr>
              <a:t> Morales Paredes</a:t>
            </a:r>
            <a:endParaRPr lang="pt-BR" sz="1600" baseline="30000" dirty="0"/>
          </a:p>
        </p:txBody>
      </p:sp>
      <p:pic>
        <p:nvPicPr>
          <p:cNvPr id="5" name="Imagem 4" descr="Texto&#10;&#10;O conteúdo gerado por IA pode estar incorreto.">
            <a:extLst>
              <a:ext uri="{FF2B5EF4-FFF2-40B4-BE49-F238E27FC236}">
                <a16:creationId xmlns:a16="http://schemas.microsoft.com/office/drawing/2014/main" id="{3431FC32-3105-6C53-7457-82D7F5C4DA46}"/>
              </a:ext>
            </a:extLst>
          </p:cNvPr>
          <p:cNvPicPr>
            <a:picLocks noChangeAspect="1"/>
          </p:cNvPicPr>
          <p:nvPr/>
        </p:nvPicPr>
        <p:blipFill>
          <a:blip r:embed="rId4"/>
          <a:stretch>
            <a:fillRect/>
          </a:stretch>
        </p:blipFill>
        <p:spPr>
          <a:xfrm>
            <a:off x="1650562" y="2150575"/>
            <a:ext cx="5581650" cy="2009775"/>
          </a:xfrm>
          <a:prstGeom prst="rect">
            <a:avLst/>
          </a:prstGeom>
        </p:spPr>
      </p:pic>
      <p:pic>
        <p:nvPicPr>
          <p:cNvPr id="4" name="Imagem 3" descr="Logotipo&#10;&#10;O conteúdo gerado por IA pode estar incorreto.">
            <a:extLst>
              <a:ext uri="{FF2B5EF4-FFF2-40B4-BE49-F238E27FC236}">
                <a16:creationId xmlns:a16="http://schemas.microsoft.com/office/drawing/2014/main" id="{71B12B1F-4366-41D3-E433-3DFC819FFEEF}"/>
              </a:ext>
            </a:extLst>
          </p:cNvPr>
          <p:cNvPicPr>
            <a:picLocks noChangeAspect="1"/>
          </p:cNvPicPr>
          <p:nvPr/>
        </p:nvPicPr>
        <p:blipFill>
          <a:blip r:embed="rId5"/>
          <a:srcRect l="14199" t="6105" r="10654" b="6900"/>
          <a:stretch>
            <a:fillRect/>
          </a:stretch>
        </p:blipFill>
        <p:spPr>
          <a:xfrm>
            <a:off x="8585199" y="2273299"/>
            <a:ext cx="1600201" cy="1752601"/>
          </a:xfrm>
          <a:prstGeom prst="rect">
            <a:avLst/>
          </a:prstGeom>
        </p:spPr>
      </p:pic>
    </p:spTree>
    <p:extLst>
      <p:ext uri="{BB962C8B-B14F-4D97-AF65-F5344CB8AC3E}">
        <p14:creationId xmlns:p14="http://schemas.microsoft.com/office/powerpoint/2010/main" val="2160788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C34FC3-BA87-38E4-C2AB-B7FE5427233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A32CDF2-88E9-4737-B000-3B78EED803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4B7EF-87D0-4BEC-5324-D1BFB48D2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4800A1-07AF-B097-063D-374C06A55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5745F2-6E28-900F-1E9B-02EEA8F41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4D55D5-CD7D-1634-75AE-6B242E830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7F84181-1D2E-DC8F-9977-249102DA5C83}"/>
              </a:ext>
            </a:extLst>
          </p:cNvPr>
          <p:cNvSpPr>
            <a:spLocks noGrp="1"/>
          </p:cNvSpPr>
          <p:nvPr>
            <p:ph type="title"/>
          </p:nvPr>
        </p:nvSpPr>
        <p:spPr>
          <a:xfrm>
            <a:off x="1371598" y="294538"/>
            <a:ext cx="10361051" cy="1033669"/>
          </a:xfrm>
        </p:spPr>
        <p:txBody>
          <a:bodyPr>
            <a:normAutofit fontScale="90000"/>
          </a:bodyPr>
          <a:lstStyle/>
          <a:p>
            <a:r>
              <a:rPr lang="pt-BR" sz="4000" dirty="0">
                <a:solidFill>
                  <a:srgbClr val="FFFFFF"/>
                </a:solidFill>
                <a:ea typeface="+mj-lt"/>
                <a:cs typeface="+mj-lt"/>
              </a:rPr>
              <a:t>Model – </a:t>
            </a:r>
            <a:r>
              <a:rPr lang="pt-BR" sz="4000" dirty="0" err="1">
                <a:solidFill>
                  <a:srgbClr val="FFFFFF"/>
                </a:solidFill>
                <a:ea typeface="+mj-lt"/>
                <a:cs typeface="+mj-lt"/>
              </a:rPr>
              <a:t>Reference</a:t>
            </a:r>
            <a:r>
              <a:rPr lang="pt-BR" sz="4000" dirty="0">
                <a:solidFill>
                  <a:srgbClr val="FFFFFF"/>
                </a:solidFill>
                <a:ea typeface="+mj-lt"/>
                <a:cs typeface="+mj-lt"/>
              </a:rPr>
              <a:t> </a:t>
            </a:r>
            <a:r>
              <a:rPr lang="pt-BR" sz="4000" dirty="0" err="1">
                <a:solidFill>
                  <a:srgbClr val="FFFFFF"/>
                </a:solidFill>
                <a:ea typeface="+mj-lt"/>
                <a:cs typeface="+mj-lt"/>
              </a:rPr>
              <a:t>Generators</a:t>
            </a:r>
            <a:r>
              <a:rPr lang="pt-BR" sz="4000" dirty="0">
                <a:solidFill>
                  <a:srgbClr val="FFFFFF"/>
                </a:solidFill>
                <a:ea typeface="+mj-lt"/>
                <a:cs typeface="+mj-lt"/>
              </a:rPr>
              <a:t> (</a:t>
            </a:r>
            <a:r>
              <a:rPr lang="pt-BR" sz="4000" dirty="0" err="1">
                <a:solidFill>
                  <a:srgbClr val="FFFFFF"/>
                </a:solidFill>
                <a:ea typeface="+mj-lt"/>
                <a:cs typeface="+mj-lt"/>
              </a:rPr>
              <a:t>TyphoonSim</a:t>
            </a:r>
            <a:r>
              <a:rPr lang="pt-BR" sz="4000" dirty="0">
                <a:solidFill>
                  <a:srgbClr val="FFFFFF"/>
                </a:solidFill>
                <a:ea typeface="+mj-lt"/>
                <a:cs typeface="+mj-lt"/>
              </a:rPr>
              <a:t>® 2025.2)</a:t>
            </a:r>
            <a:endParaRPr lang="pt-BR" sz="4000" dirty="0">
              <a:solidFill>
                <a:srgbClr val="FFFFFF"/>
              </a:solidFill>
            </a:endParaRPr>
          </a:p>
        </p:txBody>
      </p:sp>
      <p:pic>
        <p:nvPicPr>
          <p:cNvPr id="4" name="Espaço Reservado para Conteúdo 3">
            <a:extLst>
              <a:ext uri="{FF2B5EF4-FFF2-40B4-BE49-F238E27FC236}">
                <a16:creationId xmlns:a16="http://schemas.microsoft.com/office/drawing/2014/main" id="{37C991CE-B18B-7558-31AC-5D2FD629E87E}"/>
              </a:ext>
            </a:extLst>
          </p:cNvPr>
          <p:cNvPicPr>
            <a:picLocks noGrp="1" noChangeAspect="1"/>
          </p:cNvPicPr>
          <p:nvPr>
            <p:ph idx="1"/>
          </p:nvPr>
        </p:nvPicPr>
        <p:blipFill>
          <a:blip r:embed="rId3"/>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499243D8-717D-2D01-762F-50F8BE886A44}"/>
              </a:ext>
            </a:extLst>
          </p:cNvPr>
          <p:cNvPicPr>
            <a:picLocks noChangeAspect="1"/>
          </p:cNvPicPr>
          <p:nvPr/>
        </p:nvPicPr>
        <p:blipFill>
          <a:blip r:embed="rId4"/>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40B7EA82-91D3-1D61-F012-9A59A7C27E4B}"/>
              </a:ext>
            </a:extLst>
          </p:cNvPr>
          <p:cNvPicPr>
            <a:picLocks noChangeAspect="1"/>
          </p:cNvPicPr>
          <p:nvPr/>
        </p:nvPicPr>
        <p:blipFill>
          <a:blip r:embed="rId5"/>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66DE5E85-2D29-228E-2DBD-3992863D5106}"/>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10</a:t>
            </a:fld>
            <a:endParaRPr lang="pt-BR"/>
          </a:p>
        </p:txBody>
      </p:sp>
      <p:sp>
        <p:nvSpPr>
          <p:cNvPr id="13" name="CaixaDeTexto 12">
            <a:extLst>
              <a:ext uri="{FF2B5EF4-FFF2-40B4-BE49-F238E27FC236}">
                <a16:creationId xmlns:a16="http://schemas.microsoft.com/office/drawing/2014/main" id="{4EABF398-E97D-A17E-7220-8DAB908CA6F4}"/>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a:extLst>
              <a:ext uri="{FF2B5EF4-FFF2-40B4-BE49-F238E27FC236}">
                <a16:creationId xmlns:a16="http://schemas.microsoft.com/office/drawing/2014/main" id="{F2150B1A-8D06-7C71-4C18-23F8E3E90AB4}"/>
              </a:ext>
            </a:extLst>
          </p:cNvPr>
          <p:cNvPicPr>
            <a:picLocks noChangeAspect="1"/>
          </p:cNvPicPr>
          <p:nvPr/>
        </p:nvPicPr>
        <p:blipFill>
          <a:blip r:embed="rId6"/>
          <a:stretch>
            <a:fillRect/>
          </a:stretch>
        </p:blipFill>
        <p:spPr>
          <a:xfrm>
            <a:off x="1843940" y="6378086"/>
            <a:ext cx="434733" cy="383444"/>
          </a:xfrm>
          <a:prstGeom prst="rect">
            <a:avLst/>
          </a:prstGeom>
        </p:spPr>
      </p:pic>
      <p:pic>
        <p:nvPicPr>
          <p:cNvPr id="3" name="Imagem 2" descr="Diagrama, Esquemático&#10;&#10;O conteúdo gerado por IA pode estar incorreto.">
            <a:extLst>
              <a:ext uri="{FF2B5EF4-FFF2-40B4-BE49-F238E27FC236}">
                <a16:creationId xmlns:a16="http://schemas.microsoft.com/office/drawing/2014/main" id="{3D303161-6652-60C4-706A-079970D5D7D3}"/>
              </a:ext>
            </a:extLst>
          </p:cNvPr>
          <p:cNvPicPr>
            <a:picLocks noChangeAspect="1"/>
          </p:cNvPicPr>
          <p:nvPr/>
        </p:nvPicPr>
        <p:blipFill>
          <a:blip r:embed="rId7"/>
          <a:stretch>
            <a:fillRect/>
          </a:stretch>
        </p:blipFill>
        <p:spPr>
          <a:xfrm>
            <a:off x="126565" y="1599547"/>
            <a:ext cx="7847035" cy="4514851"/>
          </a:xfrm>
          <a:prstGeom prst="rect">
            <a:avLst/>
          </a:prstGeom>
        </p:spPr>
      </p:pic>
      <p:sp>
        <p:nvSpPr>
          <p:cNvPr id="15" name="Elipse 14">
            <a:extLst>
              <a:ext uri="{FF2B5EF4-FFF2-40B4-BE49-F238E27FC236}">
                <a16:creationId xmlns:a16="http://schemas.microsoft.com/office/drawing/2014/main" id="{A7B3DE24-98B4-C6EF-AC86-9E621D12B5D2}"/>
              </a:ext>
            </a:extLst>
          </p:cNvPr>
          <p:cNvSpPr/>
          <p:nvPr/>
        </p:nvSpPr>
        <p:spPr>
          <a:xfrm>
            <a:off x="3043007" y="2758298"/>
            <a:ext cx="662608" cy="662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a:extLst>
              <a:ext uri="{FF2B5EF4-FFF2-40B4-BE49-F238E27FC236}">
                <a16:creationId xmlns:a16="http://schemas.microsoft.com/office/drawing/2014/main" id="{F66DC687-3EA0-9F6F-9313-5874AB3C1199}"/>
              </a:ext>
            </a:extLst>
          </p:cNvPr>
          <p:cNvSpPr/>
          <p:nvPr/>
        </p:nvSpPr>
        <p:spPr>
          <a:xfrm>
            <a:off x="3272651" y="4188351"/>
            <a:ext cx="662608" cy="662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705C18FF-53F9-62B3-5937-32EB4D9C5F1A}"/>
              </a:ext>
            </a:extLst>
          </p:cNvPr>
          <p:cNvSpPr/>
          <p:nvPr/>
        </p:nvSpPr>
        <p:spPr>
          <a:xfrm>
            <a:off x="5026294" y="3854324"/>
            <a:ext cx="662608" cy="6626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Imagem 19" descr="Interface gráfica do usuário, Texto, Aplicativo&#10;&#10;O conteúdo gerado por IA pode estar incorreto.">
            <a:extLst>
              <a:ext uri="{FF2B5EF4-FFF2-40B4-BE49-F238E27FC236}">
                <a16:creationId xmlns:a16="http://schemas.microsoft.com/office/drawing/2014/main" id="{4FB30223-601F-DE54-C022-090A921B3A4F}"/>
              </a:ext>
            </a:extLst>
          </p:cNvPr>
          <p:cNvPicPr>
            <a:picLocks noChangeAspect="1"/>
          </p:cNvPicPr>
          <p:nvPr/>
        </p:nvPicPr>
        <p:blipFill>
          <a:blip r:embed="rId8"/>
          <a:stretch>
            <a:fillRect/>
          </a:stretch>
        </p:blipFill>
        <p:spPr>
          <a:xfrm>
            <a:off x="7931849" y="2986245"/>
            <a:ext cx="4021762" cy="2501774"/>
          </a:xfrm>
          <a:prstGeom prst="rect">
            <a:avLst/>
          </a:prstGeom>
        </p:spPr>
      </p:pic>
      <p:sp>
        <p:nvSpPr>
          <p:cNvPr id="5" name="Retângulo: Cantos Arredondados 4">
            <a:extLst>
              <a:ext uri="{FF2B5EF4-FFF2-40B4-BE49-F238E27FC236}">
                <a16:creationId xmlns:a16="http://schemas.microsoft.com/office/drawing/2014/main" id="{A1DBBC40-3A1A-DB99-24E4-133D7918213F}"/>
              </a:ext>
            </a:extLst>
          </p:cNvPr>
          <p:cNvSpPr/>
          <p:nvPr/>
        </p:nvSpPr>
        <p:spPr>
          <a:xfrm>
            <a:off x="7813891" y="2866415"/>
            <a:ext cx="4245410" cy="2638425"/>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Conector: Angulado 22">
            <a:extLst>
              <a:ext uri="{FF2B5EF4-FFF2-40B4-BE49-F238E27FC236}">
                <a16:creationId xmlns:a16="http://schemas.microsoft.com/office/drawing/2014/main" id="{9FDC22D8-F6DB-EA0F-F4B0-25D549D367D7}"/>
              </a:ext>
            </a:extLst>
          </p:cNvPr>
          <p:cNvCxnSpPr>
            <a:cxnSpLocks/>
            <a:stCxn id="18" idx="0"/>
          </p:cNvCxnSpPr>
          <p:nvPr/>
        </p:nvCxnSpPr>
        <p:spPr>
          <a:xfrm rot="5400000" flipH="1" flipV="1">
            <a:off x="6473095" y="2513529"/>
            <a:ext cx="225299" cy="2456293"/>
          </a:xfrm>
          <a:prstGeom prst="bentConnector2">
            <a:avLst/>
          </a:prstGeom>
          <a:ln>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6" name="CaixaDeTexto 25">
            <a:extLst>
              <a:ext uri="{FF2B5EF4-FFF2-40B4-BE49-F238E27FC236}">
                <a16:creationId xmlns:a16="http://schemas.microsoft.com/office/drawing/2014/main" id="{CEF6D403-6A2B-D0D7-EB23-3216532F7CC5}"/>
              </a:ext>
            </a:extLst>
          </p:cNvPr>
          <p:cNvSpPr txBox="1"/>
          <p:nvPr/>
        </p:nvSpPr>
        <p:spPr>
          <a:xfrm>
            <a:off x="2656373" y="5864896"/>
            <a:ext cx="6167650" cy="369332"/>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Fig. 4: </a:t>
            </a:r>
            <a:r>
              <a:rPr lang="pt-BR" dirty="0" err="1">
                <a:latin typeface="Times New Roman" panose="02020603050405020304" pitchFamily="18" charset="0"/>
                <a:cs typeface="Times New Roman" panose="02020603050405020304" pitchFamily="18" charset="0"/>
              </a:rPr>
              <a:t>Reference</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Generators</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of</a:t>
            </a:r>
            <a:r>
              <a:rPr lang="pt-BR" dirty="0">
                <a:latin typeface="Times New Roman" panose="02020603050405020304" pitchFamily="18" charset="0"/>
                <a:cs typeface="Times New Roman" panose="02020603050405020304" pitchFamily="18" charset="0"/>
              </a:rPr>
              <a:t> MFGTI in </a:t>
            </a:r>
            <a:r>
              <a:rPr lang="pt-BR" dirty="0" err="1">
                <a:latin typeface="Times New Roman" panose="02020603050405020304" pitchFamily="18" charset="0"/>
                <a:cs typeface="Times New Roman" panose="02020603050405020304" pitchFamily="18" charset="0"/>
              </a:rPr>
              <a:t>TyphoonSim</a:t>
            </a:r>
            <a:r>
              <a:rPr lang="pt-BR" baseline="30000" dirty="0">
                <a:latin typeface="Times New Roman" panose="02020603050405020304" pitchFamily="18" charset="0"/>
                <a:cs typeface="Times New Roman" panose="02020603050405020304" pitchFamily="18" charset="0"/>
              </a:rPr>
              <a:t>®</a:t>
            </a:r>
            <a:r>
              <a:rPr lang="pt-BR" dirty="0">
                <a:latin typeface="Times New Roman" panose="02020603050405020304" pitchFamily="18" charset="0"/>
                <a:cs typeface="Times New Roman" panose="02020603050405020304" pitchFamily="18" charset="0"/>
              </a:rPr>
              <a:t> 2025.2.</a:t>
            </a:r>
          </a:p>
        </p:txBody>
      </p:sp>
    </p:spTree>
    <p:extLst>
      <p:ext uri="{BB962C8B-B14F-4D97-AF65-F5344CB8AC3E}">
        <p14:creationId xmlns:p14="http://schemas.microsoft.com/office/powerpoint/2010/main" val="2069040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71761A-6DF7-B684-FFFD-F45EDCBA096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B6EDCC-9D81-315C-F26B-8FC88A7DA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B9A702-8508-1D51-88AD-6BD8A2A32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48A81A4-D1BF-E8DF-3EE5-DFF718692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0DFD7F-348E-1C30-2F5C-3C7629B5B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12BFFB8-192B-184A-0439-308BB951D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B98788-63FF-64D2-87B2-74A0A8F3540D}"/>
              </a:ext>
            </a:extLst>
          </p:cNvPr>
          <p:cNvSpPr>
            <a:spLocks noGrp="1"/>
          </p:cNvSpPr>
          <p:nvPr>
            <p:ph type="title"/>
          </p:nvPr>
        </p:nvSpPr>
        <p:spPr>
          <a:xfrm>
            <a:off x="1371599" y="294538"/>
            <a:ext cx="9895951" cy="1033669"/>
          </a:xfrm>
        </p:spPr>
        <p:txBody>
          <a:bodyPr>
            <a:normAutofit fontScale="90000"/>
          </a:bodyPr>
          <a:lstStyle/>
          <a:p>
            <a:r>
              <a:rPr lang="pt-BR" sz="4000" dirty="0">
                <a:solidFill>
                  <a:srgbClr val="FFFFFF"/>
                </a:solidFill>
                <a:ea typeface="+mj-lt"/>
                <a:cs typeface="+mj-lt"/>
              </a:rPr>
              <a:t>Model –  Model </a:t>
            </a:r>
            <a:r>
              <a:rPr lang="pt-BR" sz="4000" dirty="0" err="1">
                <a:solidFill>
                  <a:srgbClr val="FFFFFF"/>
                </a:solidFill>
                <a:ea typeface="+mj-lt"/>
                <a:cs typeface="+mj-lt"/>
              </a:rPr>
              <a:t>Selector</a:t>
            </a:r>
            <a:r>
              <a:rPr lang="pt-BR" sz="4000" dirty="0">
                <a:solidFill>
                  <a:srgbClr val="FFFFFF"/>
                </a:solidFill>
                <a:ea typeface="+mj-lt"/>
                <a:cs typeface="+mj-lt"/>
              </a:rPr>
              <a:t> </a:t>
            </a:r>
            <a:r>
              <a:rPr lang="pt-BR" sz="4000" dirty="0" err="1">
                <a:solidFill>
                  <a:srgbClr val="FFFFFF"/>
                </a:solidFill>
                <a:ea typeface="+mj-lt"/>
                <a:cs typeface="+mj-lt"/>
              </a:rPr>
              <a:t>and</a:t>
            </a:r>
            <a:r>
              <a:rPr lang="pt-BR" sz="4000" dirty="0">
                <a:solidFill>
                  <a:srgbClr val="FFFFFF"/>
                </a:solidFill>
                <a:ea typeface="+mj-lt"/>
                <a:cs typeface="+mj-lt"/>
              </a:rPr>
              <a:t> </a:t>
            </a:r>
            <a:r>
              <a:rPr lang="pt-BR" sz="4000" dirty="0" err="1">
                <a:solidFill>
                  <a:srgbClr val="FFFFFF"/>
                </a:solidFill>
                <a:ea typeface="+mj-lt"/>
                <a:cs typeface="+mj-lt"/>
              </a:rPr>
              <a:t>Current</a:t>
            </a:r>
            <a:r>
              <a:rPr lang="pt-BR" sz="4000" dirty="0">
                <a:solidFill>
                  <a:srgbClr val="FFFFFF"/>
                </a:solidFill>
                <a:ea typeface="+mj-lt"/>
                <a:cs typeface="+mj-lt"/>
              </a:rPr>
              <a:t> </a:t>
            </a:r>
            <a:r>
              <a:rPr lang="pt-BR" sz="4000" dirty="0" err="1">
                <a:solidFill>
                  <a:srgbClr val="FFFFFF"/>
                </a:solidFill>
                <a:ea typeface="+mj-lt"/>
                <a:cs typeface="+mj-lt"/>
              </a:rPr>
              <a:t>Controller</a:t>
            </a:r>
            <a:r>
              <a:rPr lang="pt-BR" sz="4000" dirty="0">
                <a:solidFill>
                  <a:srgbClr val="FFFFFF"/>
                </a:solidFill>
                <a:ea typeface="+mj-lt"/>
                <a:cs typeface="+mj-lt"/>
              </a:rPr>
              <a:t> (</a:t>
            </a:r>
            <a:r>
              <a:rPr lang="pt-BR" sz="4000" dirty="0" err="1">
                <a:solidFill>
                  <a:srgbClr val="FFFFFF"/>
                </a:solidFill>
                <a:ea typeface="+mj-lt"/>
                <a:cs typeface="+mj-lt"/>
              </a:rPr>
              <a:t>TyphoonSim</a:t>
            </a:r>
            <a:r>
              <a:rPr lang="pt-BR" sz="4000" dirty="0">
                <a:solidFill>
                  <a:srgbClr val="FFFFFF"/>
                </a:solidFill>
                <a:ea typeface="+mj-lt"/>
                <a:cs typeface="+mj-lt"/>
              </a:rPr>
              <a:t>® 2025.2)</a:t>
            </a:r>
            <a:endParaRPr lang="pt-BR" sz="4000" dirty="0">
              <a:solidFill>
                <a:srgbClr val="FFFFFF"/>
              </a:solidFill>
            </a:endParaRPr>
          </a:p>
        </p:txBody>
      </p:sp>
      <p:pic>
        <p:nvPicPr>
          <p:cNvPr id="4" name="Espaço Reservado para Conteúdo 3">
            <a:extLst>
              <a:ext uri="{FF2B5EF4-FFF2-40B4-BE49-F238E27FC236}">
                <a16:creationId xmlns:a16="http://schemas.microsoft.com/office/drawing/2014/main" id="{CDED01E0-7F07-55AE-8379-6428CDF8F180}"/>
              </a:ext>
            </a:extLst>
          </p:cNvPr>
          <p:cNvPicPr>
            <a:picLocks noGrp="1" noChangeAspect="1"/>
          </p:cNvPicPr>
          <p:nvPr>
            <p:ph idx="1"/>
          </p:nvPr>
        </p:nvPicPr>
        <p:blipFill>
          <a:blip r:embed="rId3"/>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9AA1860C-C7E8-C14F-1D1F-F48EAA8FCC12}"/>
              </a:ext>
            </a:extLst>
          </p:cNvPr>
          <p:cNvPicPr>
            <a:picLocks noChangeAspect="1"/>
          </p:cNvPicPr>
          <p:nvPr/>
        </p:nvPicPr>
        <p:blipFill>
          <a:blip r:embed="rId4"/>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5F236CE0-5450-BC6E-BC09-67999D976998}"/>
              </a:ext>
            </a:extLst>
          </p:cNvPr>
          <p:cNvPicPr>
            <a:picLocks noChangeAspect="1"/>
          </p:cNvPicPr>
          <p:nvPr/>
        </p:nvPicPr>
        <p:blipFill>
          <a:blip r:embed="rId5"/>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D5ABEFCE-AAB6-7BDC-4DB2-737866826109}"/>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11</a:t>
            </a:fld>
            <a:endParaRPr lang="pt-BR"/>
          </a:p>
        </p:txBody>
      </p:sp>
      <p:sp>
        <p:nvSpPr>
          <p:cNvPr id="13" name="CaixaDeTexto 12">
            <a:extLst>
              <a:ext uri="{FF2B5EF4-FFF2-40B4-BE49-F238E27FC236}">
                <a16:creationId xmlns:a16="http://schemas.microsoft.com/office/drawing/2014/main" id="{7500D148-6946-28FB-9E8D-F18CC2C203B1}"/>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a:extLst>
              <a:ext uri="{FF2B5EF4-FFF2-40B4-BE49-F238E27FC236}">
                <a16:creationId xmlns:a16="http://schemas.microsoft.com/office/drawing/2014/main" id="{D69F1A05-946C-C7A5-9D27-7BD04052E257}"/>
              </a:ext>
            </a:extLst>
          </p:cNvPr>
          <p:cNvPicPr>
            <a:picLocks noChangeAspect="1"/>
          </p:cNvPicPr>
          <p:nvPr/>
        </p:nvPicPr>
        <p:blipFill>
          <a:blip r:embed="rId6"/>
          <a:stretch>
            <a:fillRect/>
          </a:stretch>
        </p:blipFill>
        <p:spPr>
          <a:xfrm>
            <a:off x="1843940" y="6378086"/>
            <a:ext cx="434733" cy="383444"/>
          </a:xfrm>
          <a:prstGeom prst="rect">
            <a:avLst/>
          </a:prstGeom>
        </p:spPr>
      </p:pic>
      <p:pic>
        <p:nvPicPr>
          <p:cNvPr id="5" name="Imagem 4" descr="Diagrama, Esquemático&#10;&#10;O conteúdo gerado por IA pode estar incorreto.">
            <a:extLst>
              <a:ext uri="{FF2B5EF4-FFF2-40B4-BE49-F238E27FC236}">
                <a16:creationId xmlns:a16="http://schemas.microsoft.com/office/drawing/2014/main" id="{0B21FED6-7133-32E7-815D-65FD7458C138}"/>
              </a:ext>
            </a:extLst>
          </p:cNvPr>
          <p:cNvPicPr>
            <a:picLocks noChangeAspect="1"/>
          </p:cNvPicPr>
          <p:nvPr/>
        </p:nvPicPr>
        <p:blipFill>
          <a:blip r:embed="rId7"/>
          <a:srcRect t="2055"/>
          <a:stretch>
            <a:fillRect/>
          </a:stretch>
        </p:blipFill>
        <p:spPr>
          <a:xfrm>
            <a:off x="2909619" y="1590741"/>
            <a:ext cx="6029064" cy="4611483"/>
          </a:xfrm>
          <a:prstGeom prst="rect">
            <a:avLst/>
          </a:prstGeom>
        </p:spPr>
      </p:pic>
      <p:sp>
        <p:nvSpPr>
          <p:cNvPr id="18" name="Elipse 17">
            <a:extLst>
              <a:ext uri="{FF2B5EF4-FFF2-40B4-BE49-F238E27FC236}">
                <a16:creationId xmlns:a16="http://schemas.microsoft.com/office/drawing/2014/main" id="{FF370612-CF46-30C4-4676-0E448BCEC95B}"/>
              </a:ext>
            </a:extLst>
          </p:cNvPr>
          <p:cNvSpPr/>
          <p:nvPr/>
        </p:nvSpPr>
        <p:spPr>
          <a:xfrm>
            <a:off x="5527336" y="5065173"/>
            <a:ext cx="662608" cy="662608"/>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C68157F-073A-3C98-15D9-BC95C46D2622}"/>
              </a:ext>
            </a:extLst>
          </p:cNvPr>
          <p:cNvSpPr txBox="1"/>
          <p:nvPr/>
        </p:nvSpPr>
        <p:spPr>
          <a:xfrm>
            <a:off x="850053" y="5131459"/>
            <a:ext cx="2186496" cy="369332"/>
          </a:xfrm>
          <a:prstGeom prst="rect">
            <a:avLst/>
          </a:prstGeom>
          <a:noFill/>
          <a:ln>
            <a:noFill/>
          </a:ln>
        </p:spPr>
        <p:txBody>
          <a:bodyPr wrap="none" rtlCol="0">
            <a:spAutoFit/>
          </a:bodyPr>
          <a:lstStyle/>
          <a:p>
            <a:r>
              <a:rPr lang="pt-BR" b="1" dirty="0" err="1">
                <a:solidFill>
                  <a:srgbClr val="FF0000"/>
                </a:solidFill>
              </a:rPr>
              <a:t>Current</a:t>
            </a:r>
            <a:r>
              <a:rPr lang="pt-BR" b="1" dirty="0">
                <a:solidFill>
                  <a:srgbClr val="FF0000"/>
                </a:solidFill>
              </a:rPr>
              <a:t> </a:t>
            </a:r>
            <a:r>
              <a:rPr lang="pt-BR" b="1" dirty="0" err="1">
                <a:solidFill>
                  <a:srgbClr val="FF0000"/>
                </a:solidFill>
              </a:rPr>
              <a:t>Controller</a:t>
            </a:r>
            <a:r>
              <a:rPr lang="pt-BR" b="1" dirty="0">
                <a:solidFill>
                  <a:srgbClr val="FF0000"/>
                </a:solidFill>
              </a:rPr>
              <a:t>:</a:t>
            </a:r>
          </a:p>
        </p:txBody>
      </p:sp>
      <p:sp>
        <p:nvSpPr>
          <p:cNvPr id="15" name="CaixaDeTexto 14">
            <a:extLst>
              <a:ext uri="{FF2B5EF4-FFF2-40B4-BE49-F238E27FC236}">
                <a16:creationId xmlns:a16="http://schemas.microsoft.com/office/drawing/2014/main" id="{FCC4128E-8EA8-1ACD-ACD8-EB380ACC8C9F}"/>
              </a:ext>
            </a:extLst>
          </p:cNvPr>
          <p:cNvSpPr txBox="1"/>
          <p:nvPr/>
        </p:nvSpPr>
        <p:spPr>
          <a:xfrm>
            <a:off x="850053" y="2215977"/>
            <a:ext cx="1704762" cy="369332"/>
          </a:xfrm>
          <a:prstGeom prst="rect">
            <a:avLst/>
          </a:prstGeom>
          <a:noFill/>
          <a:ln>
            <a:noFill/>
          </a:ln>
        </p:spPr>
        <p:txBody>
          <a:bodyPr wrap="none" rtlCol="0">
            <a:spAutoFit/>
          </a:bodyPr>
          <a:lstStyle/>
          <a:p>
            <a:r>
              <a:rPr lang="pt-BR" b="1" dirty="0" err="1">
                <a:solidFill>
                  <a:srgbClr val="3333FF"/>
                </a:solidFill>
              </a:rPr>
              <a:t>Mode</a:t>
            </a:r>
            <a:r>
              <a:rPr lang="pt-BR" b="1" dirty="0">
                <a:solidFill>
                  <a:srgbClr val="3333FF"/>
                </a:solidFill>
              </a:rPr>
              <a:t> </a:t>
            </a:r>
            <a:r>
              <a:rPr lang="pt-BR" b="1" dirty="0" err="1">
                <a:solidFill>
                  <a:srgbClr val="3333FF"/>
                </a:solidFill>
              </a:rPr>
              <a:t>Selector</a:t>
            </a:r>
            <a:endParaRPr lang="pt-BR" b="1" dirty="0">
              <a:solidFill>
                <a:srgbClr val="3333FF"/>
              </a:solidFill>
            </a:endParaRPr>
          </a:p>
        </p:txBody>
      </p:sp>
      <p:sp>
        <p:nvSpPr>
          <p:cNvPr id="17" name="Elipse 16">
            <a:extLst>
              <a:ext uri="{FF2B5EF4-FFF2-40B4-BE49-F238E27FC236}">
                <a16:creationId xmlns:a16="http://schemas.microsoft.com/office/drawing/2014/main" id="{3F89BAAE-BA36-DBCC-2D34-F983F16C0403}"/>
              </a:ext>
            </a:extLst>
          </p:cNvPr>
          <p:cNvSpPr/>
          <p:nvPr/>
        </p:nvSpPr>
        <p:spPr>
          <a:xfrm>
            <a:off x="7172325" y="1828800"/>
            <a:ext cx="1047750" cy="685800"/>
          </a:xfrm>
          <a:prstGeom prst="ellipse">
            <a:avLst/>
          </a:prstGeom>
          <a:noFill/>
          <a:ln>
            <a:solidFill>
              <a:srgbClr val="3333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6AEFB832-8819-CFA4-AB8B-DD1BE5F020D1}"/>
              </a:ext>
            </a:extLst>
          </p:cNvPr>
          <p:cNvSpPr txBox="1"/>
          <p:nvPr/>
        </p:nvSpPr>
        <p:spPr>
          <a:xfrm>
            <a:off x="2193144" y="5976114"/>
            <a:ext cx="5634876" cy="369332"/>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Fig. 5: (a) Model </a:t>
            </a:r>
            <a:r>
              <a:rPr lang="pt-BR" dirty="0" err="1">
                <a:latin typeface="Times New Roman" panose="02020603050405020304" pitchFamily="18" charset="0"/>
                <a:cs typeface="Times New Roman" panose="02020603050405020304" pitchFamily="18" charset="0"/>
              </a:rPr>
              <a:t>selector</a:t>
            </a:r>
            <a:r>
              <a:rPr lang="pt-BR" dirty="0">
                <a:latin typeface="Times New Roman" panose="02020603050405020304" pitchFamily="18" charset="0"/>
                <a:cs typeface="Times New Roman" panose="02020603050405020304" pitchFamily="18" charset="0"/>
              </a:rPr>
              <a:t>; (b) </a:t>
            </a:r>
            <a:r>
              <a:rPr lang="pt-BR" dirty="0" err="1">
                <a:latin typeface="Times New Roman" panose="02020603050405020304" pitchFamily="18" charset="0"/>
                <a:cs typeface="Times New Roman" panose="02020603050405020304" pitchFamily="18" charset="0"/>
              </a:rPr>
              <a:t>current</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controller</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of</a:t>
            </a:r>
            <a:r>
              <a:rPr lang="pt-BR" dirty="0">
                <a:latin typeface="Times New Roman" panose="02020603050405020304" pitchFamily="18" charset="0"/>
                <a:cs typeface="Times New Roman" panose="02020603050405020304" pitchFamily="18" charset="0"/>
              </a:rPr>
              <a:t> MFGTI.</a:t>
            </a:r>
          </a:p>
        </p:txBody>
      </p:sp>
      <p:sp>
        <p:nvSpPr>
          <p:cNvPr id="27" name="CaixaDeTexto 26">
            <a:extLst>
              <a:ext uri="{FF2B5EF4-FFF2-40B4-BE49-F238E27FC236}">
                <a16:creationId xmlns:a16="http://schemas.microsoft.com/office/drawing/2014/main" id="{4754EFEC-878A-9730-6EBA-0F424F7AA9BD}"/>
              </a:ext>
            </a:extLst>
          </p:cNvPr>
          <p:cNvSpPr txBox="1"/>
          <p:nvPr/>
        </p:nvSpPr>
        <p:spPr>
          <a:xfrm>
            <a:off x="3057963" y="1786692"/>
            <a:ext cx="578223" cy="369332"/>
          </a:xfrm>
          <a:prstGeom prst="rect">
            <a:avLst/>
          </a:prstGeom>
          <a:noFill/>
        </p:spPr>
        <p:txBody>
          <a:bodyPr wrap="square">
            <a:spAutoFit/>
          </a:bodyPr>
          <a:lstStyle/>
          <a:p>
            <a:r>
              <a:rPr lang="pt-BR" dirty="0">
                <a:latin typeface="Times New Roman" panose="02020603050405020304" pitchFamily="18" charset="0"/>
                <a:cs typeface="Times New Roman" panose="02020603050405020304" pitchFamily="18" charset="0"/>
              </a:rPr>
              <a:t>(a) </a:t>
            </a:r>
            <a:endParaRPr lang="pt-BR" dirty="0"/>
          </a:p>
        </p:txBody>
      </p:sp>
      <p:sp>
        <p:nvSpPr>
          <p:cNvPr id="28" name="CaixaDeTexto 27">
            <a:extLst>
              <a:ext uri="{FF2B5EF4-FFF2-40B4-BE49-F238E27FC236}">
                <a16:creationId xmlns:a16="http://schemas.microsoft.com/office/drawing/2014/main" id="{875051B9-AC07-AAFB-6B5C-E50C58F2FA76}"/>
              </a:ext>
            </a:extLst>
          </p:cNvPr>
          <p:cNvSpPr txBox="1"/>
          <p:nvPr/>
        </p:nvSpPr>
        <p:spPr>
          <a:xfrm>
            <a:off x="3036549" y="4618905"/>
            <a:ext cx="578223" cy="369332"/>
          </a:xfrm>
          <a:prstGeom prst="rect">
            <a:avLst/>
          </a:prstGeom>
          <a:noFill/>
        </p:spPr>
        <p:txBody>
          <a:bodyPr wrap="square">
            <a:spAutoFit/>
          </a:bodyPr>
          <a:lstStyle/>
          <a:p>
            <a:r>
              <a:rPr lang="pt-BR" dirty="0">
                <a:latin typeface="Times New Roman" panose="02020603050405020304" pitchFamily="18" charset="0"/>
                <a:cs typeface="Times New Roman" panose="02020603050405020304" pitchFamily="18" charset="0"/>
              </a:rPr>
              <a:t>(b) </a:t>
            </a:r>
            <a:endParaRPr lang="pt-BR" dirty="0"/>
          </a:p>
        </p:txBody>
      </p:sp>
    </p:spTree>
    <p:extLst>
      <p:ext uri="{BB962C8B-B14F-4D97-AF65-F5344CB8AC3E}">
        <p14:creationId xmlns:p14="http://schemas.microsoft.com/office/powerpoint/2010/main" val="219533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37719C-F08B-DCB7-4173-EF9E544458C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503F6A0-2AF3-C76D-4E67-CCC8BF80D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935411-6253-0268-E995-01032B2A5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FD4AFB-B618-ED50-B2D4-8B3AAF69E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9EEB38-2875-060E-3AF0-1F3B765C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F073C35-55AA-1AC8-0CA5-5693B3B7A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3EF9E3-C6AE-4DFC-5E6C-F62B52322231}"/>
              </a:ext>
            </a:extLst>
          </p:cNvPr>
          <p:cNvSpPr>
            <a:spLocks noGrp="1"/>
          </p:cNvSpPr>
          <p:nvPr>
            <p:ph type="title"/>
          </p:nvPr>
        </p:nvSpPr>
        <p:spPr>
          <a:xfrm>
            <a:off x="1371599" y="294538"/>
            <a:ext cx="9895951" cy="1033669"/>
          </a:xfrm>
        </p:spPr>
        <p:txBody>
          <a:bodyPr>
            <a:normAutofit/>
          </a:bodyPr>
          <a:lstStyle/>
          <a:p>
            <a:r>
              <a:rPr lang="pt-BR" sz="4000" dirty="0">
                <a:solidFill>
                  <a:srgbClr val="FFFFFF"/>
                </a:solidFill>
                <a:ea typeface="+mj-lt"/>
                <a:cs typeface="+mj-lt"/>
              </a:rPr>
              <a:t>Model –  Scripts in </a:t>
            </a:r>
            <a:r>
              <a:rPr lang="pt-BR" sz="4000" dirty="0" err="1">
                <a:solidFill>
                  <a:srgbClr val="FFFFFF"/>
                </a:solidFill>
                <a:ea typeface="+mj-lt"/>
                <a:cs typeface="+mj-lt"/>
              </a:rPr>
              <a:t>Matlab</a:t>
            </a:r>
            <a:r>
              <a:rPr lang="pt-BR" sz="4000" dirty="0">
                <a:solidFill>
                  <a:srgbClr val="FFFFFF"/>
                </a:solidFill>
                <a:ea typeface="+mj-lt"/>
                <a:cs typeface="+mj-lt"/>
              </a:rPr>
              <a:t>® </a:t>
            </a:r>
            <a:r>
              <a:rPr lang="pt-BR" sz="4000" dirty="0" err="1">
                <a:solidFill>
                  <a:srgbClr val="FFFFFF"/>
                </a:solidFill>
                <a:ea typeface="+mj-lt"/>
                <a:cs typeface="+mj-lt"/>
              </a:rPr>
              <a:t>and</a:t>
            </a:r>
            <a:r>
              <a:rPr lang="pt-BR" sz="4000" dirty="0">
                <a:solidFill>
                  <a:srgbClr val="FFFFFF"/>
                </a:solidFill>
                <a:ea typeface="+mj-lt"/>
                <a:cs typeface="+mj-lt"/>
              </a:rPr>
              <a:t> Python</a:t>
            </a:r>
            <a:endParaRPr lang="pt-BR" sz="4000" dirty="0">
              <a:solidFill>
                <a:srgbClr val="FFFFFF"/>
              </a:solidFill>
            </a:endParaRPr>
          </a:p>
        </p:txBody>
      </p:sp>
      <p:pic>
        <p:nvPicPr>
          <p:cNvPr id="4" name="Espaço Reservado para Conteúdo 3">
            <a:extLst>
              <a:ext uri="{FF2B5EF4-FFF2-40B4-BE49-F238E27FC236}">
                <a16:creationId xmlns:a16="http://schemas.microsoft.com/office/drawing/2014/main" id="{8A9BE362-84DD-5688-0677-09FD2ADF90A8}"/>
              </a:ext>
            </a:extLst>
          </p:cNvPr>
          <p:cNvPicPr>
            <a:picLocks noGrp="1" noChangeAspect="1"/>
          </p:cNvPicPr>
          <p:nvPr>
            <p:ph idx="1"/>
          </p:nvPr>
        </p:nvPicPr>
        <p:blipFill>
          <a:blip r:embed="rId2"/>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3CA6A8EF-091F-594B-397C-D3D81F9AE86F}"/>
              </a:ext>
            </a:extLst>
          </p:cNvPr>
          <p:cNvPicPr>
            <a:picLocks noChangeAspect="1"/>
          </p:cNvPicPr>
          <p:nvPr/>
        </p:nvPicPr>
        <p:blipFill>
          <a:blip r:embed="rId3"/>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D772AD5A-ACD5-0FEF-685B-08B238A72D1A}"/>
              </a:ext>
            </a:extLst>
          </p:cNvPr>
          <p:cNvPicPr>
            <a:picLocks noChangeAspect="1"/>
          </p:cNvPicPr>
          <p:nvPr/>
        </p:nvPicPr>
        <p:blipFill>
          <a:blip r:embed="rId4"/>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C97917EC-351B-0BF8-1042-38BD8984B594}"/>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12</a:t>
            </a:fld>
            <a:endParaRPr lang="pt-BR"/>
          </a:p>
        </p:txBody>
      </p:sp>
      <p:sp>
        <p:nvSpPr>
          <p:cNvPr id="13" name="CaixaDeTexto 12">
            <a:extLst>
              <a:ext uri="{FF2B5EF4-FFF2-40B4-BE49-F238E27FC236}">
                <a16:creationId xmlns:a16="http://schemas.microsoft.com/office/drawing/2014/main" id="{763367D4-8ED9-8EC8-3374-749A65A15AEC}"/>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a:extLst>
              <a:ext uri="{FF2B5EF4-FFF2-40B4-BE49-F238E27FC236}">
                <a16:creationId xmlns:a16="http://schemas.microsoft.com/office/drawing/2014/main" id="{EEC9E63C-49A2-0B2B-A128-6A144647EDE1}"/>
              </a:ext>
            </a:extLst>
          </p:cNvPr>
          <p:cNvPicPr>
            <a:picLocks noChangeAspect="1"/>
          </p:cNvPicPr>
          <p:nvPr/>
        </p:nvPicPr>
        <p:blipFill>
          <a:blip r:embed="rId5"/>
          <a:stretch>
            <a:fillRect/>
          </a:stretch>
        </p:blipFill>
        <p:spPr>
          <a:xfrm>
            <a:off x="1843940" y="6378086"/>
            <a:ext cx="434733" cy="383444"/>
          </a:xfrm>
          <a:prstGeom prst="rect">
            <a:avLst/>
          </a:prstGeom>
        </p:spPr>
      </p:pic>
      <p:pic>
        <p:nvPicPr>
          <p:cNvPr id="3" name="Imagem 2" descr="Interface gráfica do usuário, Texto, Aplicativo&#10;&#10;O conteúdo gerado por IA pode estar incorreto.">
            <a:extLst>
              <a:ext uri="{FF2B5EF4-FFF2-40B4-BE49-F238E27FC236}">
                <a16:creationId xmlns:a16="http://schemas.microsoft.com/office/drawing/2014/main" id="{67589BB7-4597-4C7A-D912-0E42489E50A9}"/>
              </a:ext>
            </a:extLst>
          </p:cNvPr>
          <p:cNvPicPr>
            <a:picLocks noChangeAspect="1"/>
          </p:cNvPicPr>
          <p:nvPr/>
        </p:nvPicPr>
        <p:blipFill>
          <a:blip r:embed="rId6"/>
          <a:stretch>
            <a:fillRect/>
          </a:stretch>
        </p:blipFill>
        <p:spPr>
          <a:xfrm>
            <a:off x="3780" y="1912854"/>
            <a:ext cx="4678780" cy="4197517"/>
          </a:xfrm>
          <a:prstGeom prst="rect">
            <a:avLst/>
          </a:prstGeom>
        </p:spPr>
      </p:pic>
      <p:pic>
        <p:nvPicPr>
          <p:cNvPr id="5" name="Imagem 4">
            <a:extLst>
              <a:ext uri="{FF2B5EF4-FFF2-40B4-BE49-F238E27FC236}">
                <a16:creationId xmlns:a16="http://schemas.microsoft.com/office/drawing/2014/main" id="{0805FE52-0D90-A768-C173-A776713AD612}"/>
              </a:ext>
            </a:extLst>
          </p:cNvPr>
          <p:cNvPicPr>
            <a:picLocks noChangeAspect="1"/>
          </p:cNvPicPr>
          <p:nvPr/>
        </p:nvPicPr>
        <p:blipFill>
          <a:blip r:embed="rId7"/>
          <a:stretch>
            <a:fillRect/>
          </a:stretch>
        </p:blipFill>
        <p:spPr>
          <a:xfrm>
            <a:off x="5459259" y="1891385"/>
            <a:ext cx="6534411" cy="3357065"/>
          </a:xfrm>
          <a:prstGeom prst="rect">
            <a:avLst/>
          </a:prstGeom>
        </p:spPr>
      </p:pic>
      <p:sp>
        <p:nvSpPr>
          <p:cNvPr id="20" name="CaixaDeTexto 19">
            <a:extLst>
              <a:ext uri="{FF2B5EF4-FFF2-40B4-BE49-F238E27FC236}">
                <a16:creationId xmlns:a16="http://schemas.microsoft.com/office/drawing/2014/main" id="{3B16EA68-C31E-B60D-EEC4-F48D93F291AA}"/>
              </a:ext>
            </a:extLst>
          </p:cNvPr>
          <p:cNvSpPr txBox="1"/>
          <p:nvPr/>
        </p:nvSpPr>
        <p:spPr>
          <a:xfrm>
            <a:off x="750692" y="1567131"/>
            <a:ext cx="1974771" cy="369332"/>
          </a:xfrm>
          <a:prstGeom prst="rect">
            <a:avLst/>
          </a:prstGeom>
          <a:noFill/>
          <a:ln>
            <a:noFill/>
          </a:ln>
        </p:spPr>
        <p:txBody>
          <a:bodyPr wrap="none" rtlCol="0">
            <a:spAutoFit/>
          </a:bodyPr>
          <a:lstStyle/>
          <a:p>
            <a:r>
              <a:rPr lang="pt-BR" dirty="0"/>
              <a:t>(i) Script in </a:t>
            </a:r>
            <a:r>
              <a:rPr lang="pt-BR" dirty="0" err="1"/>
              <a:t>Matlab</a:t>
            </a:r>
            <a:endParaRPr lang="pt-BR" dirty="0"/>
          </a:p>
        </p:txBody>
      </p:sp>
      <p:sp>
        <p:nvSpPr>
          <p:cNvPr id="21" name="CaixaDeTexto 20">
            <a:extLst>
              <a:ext uri="{FF2B5EF4-FFF2-40B4-BE49-F238E27FC236}">
                <a16:creationId xmlns:a16="http://schemas.microsoft.com/office/drawing/2014/main" id="{582C3047-0DA8-C0EF-5B6C-427F820E1579}"/>
              </a:ext>
            </a:extLst>
          </p:cNvPr>
          <p:cNvSpPr txBox="1"/>
          <p:nvPr/>
        </p:nvSpPr>
        <p:spPr>
          <a:xfrm>
            <a:off x="7694084" y="1559743"/>
            <a:ext cx="2029979" cy="369332"/>
          </a:xfrm>
          <a:prstGeom prst="rect">
            <a:avLst/>
          </a:prstGeom>
          <a:noFill/>
          <a:ln>
            <a:noFill/>
          </a:ln>
        </p:spPr>
        <p:txBody>
          <a:bodyPr wrap="none" rtlCol="0">
            <a:spAutoFit/>
          </a:bodyPr>
          <a:lstStyle/>
          <a:p>
            <a:r>
              <a:rPr lang="pt-BR" dirty="0"/>
              <a:t>(</a:t>
            </a:r>
            <a:r>
              <a:rPr lang="pt-BR" dirty="0" err="1"/>
              <a:t>ii</a:t>
            </a:r>
            <a:r>
              <a:rPr lang="pt-BR" dirty="0"/>
              <a:t>) Script in Python</a:t>
            </a:r>
          </a:p>
        </p:txBody>
      </p:sp>
      <p:pic>
        <p:nvPicPr>
          <p:cNvPr id="17" name="Imagem 16" descr="Gráfico&#10;&#10;O conteúdo gerado por IA pode estar incorreto.">
            <a:extLst>
              <a:ext uri="{FF2B5EF4-FFF2-40B4-BE49-F238E27FC236}">
                <a16:creationId xmlns:a16="http://schemas.microsoft.com/office/drawing/2014/main" id="{51F03953-DF59-366C-A12C-681C4B7C7198}"/>
              </a:ext>
            </a:extLst>
          </p:cNvPr>
          <p:cNvPicPr>
            <a:picLocks noChangeAspect="1"/>
          </p:cNvPicPr>
          <p:nvPr/>
        </p:nvPicPr>
        <p:blipFill>
          <a:blip r:embed="rId8"/>
          <a:stretch>
            <a:fillRect/>
          </a:stretch>
        </p:blipFill>
        <p:spPr>
          <a:xfrm>
            <a:off x="2927472" y="4015886"/>
            <a:ext cx="2749795" cy="2554166"/>
          </a:xfrm>
          <a:prstGeom prst="rect">
            <a:avLst/>
          </a:prstGeom>
        </p:spPr>
      </p:pic>
    </p:spTree>
    <p:extLst>
      <p:ext uri="{BB962C8B-B14F-4D97-AF65-F5344CB8AC3E}">
        <p14:creationId xmlns:p14="http://schemas.microsoft.com/office/powerpoint/2010/main" val="3941378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0855F1-B46D-65E2-1878-693A09AEB8B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5291931-DEF5-0A38-96A8-83B2FEF81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A3B369-9B59-AD1C-4212-D25EA1CC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37A236-153A-0FD8-64B4-28617FE5E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B7C985-2FF6-ACFC-9AAA-D50A18B7B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2C1065-2BEB-374F-EF43-D3E290582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643D62-8D60-1511-4921-99EF5120020E}"/>
              </a:ext>
            </a:extLst>
          </p:cNvPr>
          <p:cNvSpPr>
            <a:spLocks noGrp="1"/>
          </p:cNvSpPr>
          <p:nvPr>
            <p:ph type="title"/>
          </p:nvPr>
        </p:nvSpPr>
        <p:spPr>
          <a:xfrm>
            <a:off x="1371599" y="294538"/>
            <a:ext cx="9895951" cy="1033669"/>
          </a:xfrm>
        </p:spPr>
        <p:txBody>
          <a:bodyPr>
            <a:normAutofit fontScale="90000"/>
          </a:bodyPr>
          <a:lstStyle/>
          <a:p>
            <a:r>
              <a:rPr lang="pt-BR" sz="4000" dirty="0">
                <a:solidFill>
                  <a:srgbClr val="FFFFFF"/>
                </a:solidFill>
                <a:ea typeface="+mj-lt"/>
                <a:cs typeface="+mj-lt"/>
              </a:rPr>
              <a:t>Model –  </a:t>
            </a:r>
            <a:r>
              <a:rPr lang="pt-BR" sz="4000" dirty="0" err="1">
                <a:solidFill>
                  <a:srgbClr val="FFFFFF"/>
                </a:solidFill>
                <a:ea typeface="+mj-lt"/>
                <a:cs typeface="+mj-lt"/>
              </a:rPr>
              <a:t>Mode</a:t>
            </a:r>
            <a:r>
              <a:rPr lang="pt-BR" sz="4000" dirty="0">
                <a:solidFill>
                  <a:srgbClr val="FFFFFF"/>
                </a:solidFill>
                <a:ea typeface="+mj-lt"/>
                <a:cs typeface="+mj-lt"/>
              </a:rPr>
              <a:t> </a:t>
            </a:r>
            <a:r>
              <a:rPr lang="pt-BR" sz="4000" dirty="0" err="1">
                <a:solidFill>
                  <a:srgbClr val="FFFFFF"/>
                </a:solidFill>
                <a:ea typeface="+mj-lt"/>
                <a:cs typeface="+mj-lt"/>
              </a:rPr>
              <a:t>Selector</a:t>
            </a:r>
            <a:r>
              <a:rPr lang="pt-BR" sz="4000" dirty="0">
                <a:solidFill>
                  <a:srgbClr val="FFFFFF"/>
                </a:solidFill>
                <a:ea typeface="+mj-lt"/>
                <a:cs typeface="+mj-lt"/>
              </a:rPr>
              <a:t> </a:t>
            </a:r>
            <a:r>
              <a:rPr lang="pt-BR" sz="4000" dirty="0" err="1">
                <a:solidFill>
                  <a:srgbClr val="FFFFFF"/>
                </a:solidFill>
                <a:ea typeface="+mj-lt"/>
                <a:cs typeface="+mj-lt"/>
              </a:rPr>
              <a:t>and</a:t>
            </a:r>
            <a:r>
              <a:rPr lang="pt-BR" sz="4000" dirty="0">
                <a:solidFill>
                  <a:srgbClr val="FFFFFF"/>
                </a:solidFill>
                <a:ea typeface="+mj-lt"/>
                <a:cs typeface="+mj-lt"/>
              </a:rPr>
              <a:t> </a:t>
            </a:r>
            <a:r>
              <a:rPr lang="pt-BR" sz="4000" dirty="0" err="1">
                <a:solidFill>
                  <a:srgbClr val="FFFFFF"/>
                </a:solidFill>
                <a:ea typeface="+mj-lt"/>
                <a:cs typeface="+mj-lt"/>
              </a:rPr>
              <a:t>Current</a:t>
            </a:r>
            <a:r>
              <a:rPr lang="pt-BR" sz="4000" dirty="0">
                <a:solidFill>
                  <a:srgbClr val="FFFFFF"/>
                </a:solidFill>
                <a:ea typeface="+mj-lt"/>
                <a:cs typeface="+mj-lt"/>
              </a:rPr>
              <a:t> </a:t>
            </a:r>
            <a:r>
              <a:rPr lang="pt-BR" sz="4000" dirty="0" err="1">
                <a:solidFill>
                  <a:srgbClr val="FFFFFF"/>
                </a:solidFill>
                <a:ea typeface="+mj-lt"/>
                <a:cs typeface="+mj-lt"/>
              </a:rPr>
              <a:t>Controller</a:t>
            </a:r>
            <a:r>
              <a:rPr lang="pt-BR" sz="4000" dirty="0">
                <a:solidFill>
                  <a:srgbClr val="FFFFFF"/>
                </a:solidFill>
                <a:ea typeface="+mj-lt"/>
                <a:cs typeface="+mj-lt"/>
              </a:rPr>
              <a:t> (</a:t>
            </a:r>
            <a:r>
              <a:rPr lang="pt-BR" sz="4000" dirty="0" err="1">
                <a:solidFill>
                  <a:srgbClr val="FFFFFF"/>
                </a:solidFill>
                <a:ea typeface="+mj-lt"/>
                <a:cs typeface="+mj-lt"/>
              </a:rPr>
              <a:t>TyphoonSim</a:t>
            </a:r>
            <a:r>
              <a:rPr lang="pt-BR" sz="4000" dirty="0">
                <a:solidFill>
                  <a:srgbClr val="FFFFFF"/>
                </a:solidFill>
                <a:ea typeface="+mj-lt"/>
                <a:cs typeface="+mj-lt"/>
              </a:rPr>
              <a:t> 2025.2)</a:t>
            </a:r>
            <a:endParaRPr lang="pt-BR" sz="4000" dirty="0">
              <a:solidFill>
                <a:srgbClr val="FFFFFF"/>
              </a:solidFill>
            </a:endParaRPr>
          </a:p>
        </p:txBody>
      </p:sp>
      <p:pic>
        <p:nvPicPr>
          <p:cNvPr id="4" name="Espaço Reservado para Conteúdo 3">
            <a:extLst>
              <a:ext uri="{FF2B5EF4-FFF2-40B4-BE49-F238E27FC236}">
                <a16:creationId xmlns:a16="http://schemas.microsoft.com/office/drawing/2014/main" id="{92B33E41-72B1-70A6-BAF4-58F67F0D6B1D}"/>
              </a:ext>
            </a:extLst>
          </p:cNvPr>
          <p:cNvPicPr>
            <a:picLocks noGrp="1" noChangeAspect="1"/>
          </p:cNvPicPr>
          <p:nvPr>
            <p:ph idx="1"/>
          </p:nvPr>
        </p:nvPicPr>
        <p:blipFill>
          <a:blip r:embed="rId2"/>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23CB5DE1-9AE3-C1A3-9B83-211E98E1E99D}"/>
              </a:ext>
            </a:extLst>
          </p:cNvPr>
          <p:cNvPicPr>
            <a:picLocks noChangeAspect="1"/>
          </p:cNvPicPr>
          <p:nvPr/>
        </p:nvPicPr>
        <p:blipFill>
          <a:blip r:embed="rId3"/>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8838E97A-82B8-3A2E-C977-A5A940E2274A}"/>
              </a:ext>
            </a:extLst>
          </p:cNvPr>
          <p:cNvPicPr>
            <a:picLocks noChangeAspect="1"/>
          </p:cNvPicPr>
          <p:nvPr/>
        </p:nvPicPr>
        <p:blipFill>
          <a:blip r:embed="rId4"/>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7C5843F7-F0FE-8188-F395-0CDDA3C25DC7}"/>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13</a:t>
            </a:fld>
            <a:endParaRPr lang="pt-BR"/>
          </a:p>
        </p:txBody>
      </p:sp>
      <p:sp>
        <p:nvSpPr>
          <p:cNvPr id="13" name="CaixaDeTexto 12">
            <a:extLst>
              <a:ext uri="{FF2B5EF4-FFF2-40B4-BE49-F238E27FC236}">
                <a16:creationId xmlns:a16="http://schemas.microsoft.com/office/drawing/2014/main" id="{4FA34FB6-E6CE-ED9A-7398-BB14437E7858}"/>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a:extLst>
              <a:ext uri="{FF2B5EF4-FFF2-40B4-BE49-F238E27FC236}">
                <a16:creationId xmlns:a16="http://schemas.microsoft.com/office/drawing/2014/main" id="{0BD95CF9-5E55-581D-963E-B5A9B78BA674}"/>
              </a:ext>
            </a:extLst>
          </p:cNvPr>
          <p:cNvPicPr>
            <a:picLocks noChangeAspect="1"/>
          </p:cNvPicPr>
          <p:nvPr/>
        </p:nvPicPr>
        <p:blipFill>
          <a:blip r:embed="rId5"/>
          <a:stretch>
            <a:fillRect/>
          </a:stretch>
        </p:blipFill>
        <p:spPr>
          <a:xfrm>
            <a:off x="1843940" y="6378086"/>
            <a:ext cx="434733" cy="383444"/>
          </a:xfrm>
          <a:prstGeom prst="rect">
            <a:avLst/>
          </a:prstGeom>
        </p:spPr>
      </p:pic>
      <p:pic>
        <p:nvPicPr>
          <p:cNvPr id="15" name="Imagem 14" descr="Gráfico&#10;&#10;O conteúdo gerado por IA pode estar incorreto.">
            <a:extLst>
              <a:ext uri="{FF2B5EF4-FFF2-40B4-BE49-F238E27FC236}">
                <a16:creationId xmlns:a16="http://schemas.microsoft.com/office/drawing/2014/main" id="{DD6DF923-61B4-038C-C3FB-E8AFBF3535A6}"/>
              </a:ext>
            </a:extLst>
          </p:cNvPr>
          <p:cNvPicPr>
            <a:picLocks noChangeAspect="1"/>
          </p:cNvPicPr>
          <p:nvPr/>
        </p:nvPicPr>
        <p:blipFill>
          <a:blip r:embed="rId6"/>
          <a:stretch>
            <a:fillRect/>
          </a:stretch>
        </p:blipFill>
        <p:spPr>
          <a:xfrm>
            <a:off x="0" y="293840"/>
            <a:ext cx="12192000" cy="6019800"/>
          </a:xfrm>
          <a:prstGeom prst="rect">
            <a:avLst/>
          </a:prstGeom>
        </p:spPr>
      </p:pic>
      <p:sp>
        <p:nvSpPr>
          <p:cNvPr id="17" name="CaixaDeTexto 16">
            <a:extLst>
              <a:ext uri="{FF2B5EF4-FFF2-40B4-BE49-F238E27FC236}">
                <a16:creationId xmlns:a16="http://schemas.microsoft.com/office/drawing/2014/main" id="{6893D0B4-64C6-7998-DDE9-0FBC1125BC37}"/>
              </a:ext>
            </a:extLst>
          </p:cNvPr>
          <p:cNvSpPr txBox="1"/>
          <p:nvPr/>
        </p:nvSpPr>
        <p:spPr>
          <a:xfrm>
            <a:off x="455203" y="4335700"/>
            <a:ext cx="2286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t>Trade-off </a:t>
            </a:r>
            <a:r>
              <a:rPr lang="pt-BR" dirty="0" err="1"/>
              <a:t>between</a:t>
            </a:r>
            <a:r>
              <a:rPr lang="pt-BR" dirty="0"/>
              <a:t> </a:t>
            </a:r>
            <a:r>
              <a:rPr lang="pt-BR" dirty="0" err="1"/>
              <a:t>filter</a:t>
            </a:r>
            <a:r>
              <a:rPr lang="pt-BR" dirty="0"/>
              <a:t> </a:t>
            </a:r>
            <a:r>
              <a:rPr lang="pt-BR" dirty="0" err="1"/>
              <a:t>size</a:t>
            </a:r>
            <a:r>
              <a:rPr lang="pt-BR" dirty="0"/>
              <a:t> </a:t>
            </a:r>
            <a:r>
              <a:rPr lang="pt-BR" dirty="0" err="1"/>
              <a:t>and</a:t>
            </a:r>
            <a:r>
              <a:rPr lang="pt-BR" dirty="0"/>
              <a:t> </a:t>
            </a:r>
            <a:r>
              <a:rPr lang="pt-BR" dirty="0" err="1"/>
              <a:t>power</a:t>
            </a:r>
            <a:r>
              <a:rPr lang="pt-BR" dirty="0"/>
              <a:t> </a:t>
            </a:r>
            <a:r>
              <a:rPr lang="pt-BR" dirty="0" err="1"/>
              <a:t>quality</a:t>
            </a:r>
          </a:p>
        </p:txBody>
      </p:sp>
      <p:sp>
        <p:nvSpPr>
          <p:cNvPr id="22" name="CaixaDeTexto 21">
            <a:extLst>
              <a:ext uri="{FF2B5EF4-FFF2-40B4-BE49-F238E27FC236}">
                <a16:creationId xmlns:a16="http://schemas.microsoft.com/office/drawing/2014/main" id="{0C2DF516-A257-5839-A1CA-5CC5C2903141}"/>
              </a:ext>
            </a:extLst>
          </p:cNvPr>
          <p:cNvSpPr txBox="1"/>
          <p:nvPr/>
        </p:nvSpPr>
        <p:spPr>
          <a:xfrm>
            <a:off x="1843940" y="6157989"/>
            <a:ext cx="8590878" cy="369332"/>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Fig. 6: (a) </a:t>
            </a:r>
            <a:r>
              <a:rPr lang="en-US" dirty="0">
                <a:latin typeface="Times New Roman" panose="02020603050405020304" pitchFamily="18" charset="0"/>
                <a:cs typeface="Times New Roman" panose="02020603050405020304" pitchFamily="18" charset="0"/>
              </a:rPr>
              <a:t>current reference and MFGTI current; (b) grid current, grid voltage/10; (c) error</a:t>
            </a:r>
            <a:r>
              <a:rPr lang="pt-B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40976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4E2DDB-977E-C5E3-3C3E-DA5D3727906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6C929E-692F-683D-4049-83CC21D3F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54BA228-6C8A-E9DE-4592-E39B3D49F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779AA-35CB-945F-8DAC-49C6C27F5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F890F2-188E-E778-552A-78EEA8E8D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7192CA-C287-B22A-0FD0-3DB57D3F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310C0D-8C1E-B120-B894-7FD4982D9A88}"/>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Extension</a:t>
            </a:r>
            <a:r>
              <a:rPr lang="pt-BR" sz="4000" dirty="0">
                <a:solidFill>
                  <a:srgbClr val="FFFFFF"/>
                </a:solidFill>
                <a:ea typeface="+mj-lt"/>
                <a:cs typeface="+mj-lt"/>
              </a:rPr>
              <a:t> </a:t>
            </a:r>
            <a:r>
              <a:rPr lang="pt-BR" sz="4000" dirty="0" err="1">
                <a:solidFill>
                  <a:srgbClr val="FFFFFF"/>
                </a:solidFill>
                <a:ea typeface="+mj-lt"/>
                <a:cs typeface="+mj-lt"/>
              </a:rPr>
              <a:t>of</a:t>
            </a:r>
            <a:r>
              <a:rPr lang="pt-BR" sz="4000" dirty="0">
                <a:solidFill>
                  <a:srgbClr val="FFFFFF"/>
                </a:solidFill>
                <a:ea typeface="+mj-lt"/>
                <a:cs typeface="+mj-lt"/>
              </a:rPr>
              <a:t> </a:t>
            </a:r>
            <a:r>
              <a:rPr lang="pt-BR" sz="4000" dirty="0" err="1">
                <a:solidFill>
                  <a:srgbClr val="FFFFFF"/>
                </a:solidFill>
                <a:ea typeface="+mj-lt"/>
                <a:cs typeface="+mj-lt"/>
              </a:rPr>
              <a:t>our</a:t>
            </a:r>
            <a:r>
              <a:rPr lang="pt-BR" sz="4000" dirty="0">
                <a:solidFill>
                  <a:srgbClr val="FFFFFF"/>
                </a:solidFill>
                <a:ea typeface="+mj-lt"/>
                <a:cs typeface="+mj-lt"/>
              </a:rPr>
              <a:t> model</a:t>
            </a:r>
            <a:endParaRPr lang="pt-BR" dirty="0"/>
          </a:p>
        </p:txBody>
      </p:sp>
      <p:pic>
        <p:nvPicPr>
          <p:cNvPr id="4" name="Espaço Reservado para Conteúdo 3">
            <a:extLst>
              <a:ext uri="{FF2B5EF4-FFF2-40B4-BE49-F238E27FC236}">
                <a16:creationId xmlns:a16="http://schemas.microsoft.com/office/drawing/2014/main" id="{ECB4E45D-2FE1-119C-22B9-C22C77CDCD5A}"/>
              </a:ext>
            </a:extLst>
          </p:cNvPr>
          <p:cNvPicPr>
            <a:picLocks noGrp="1" noChangeAspect="1"/>
          </p:cNvPicPr>
          <p:nvPr>
            <p:ph idx="1"/>
          </p:nvPr>
        </p:nvPicPr>
        <p:blipFill>
          <a:blip r:embed="rId2"/>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2C2C8917-3B17-8A8E-C84F-F2C18C0DFD0F}"/>
              </a:ext>
            </a:extLst>
          </p:cNvPr>
          <p:cNvPicPr>
            <a:picLocks noChangeAspect="1"/>
          </p:cNvPicPr>
          <p:nvPr/>
        </p:nvPicPr>
        <p:blipFill>
          <a:blip r:embed="rId3"/>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FC154FF4-F1E1-CD86-82E3-42124F9AFCBA}"/>
              </a:ext>
            </a:extLst>
          </p:cNvPr>
          <p:cNvPicPr>
            <a:picLocks noChangeAspect="1"/>
          </p:cNvPicPr>
          <p:nvPr/>
        </p:nvPicPr>
        <p:blipFill>
          <a:blip r:embed="rId4"/>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5A10EFF9-7437-AB7C-51A5-B629590AE7D7}"/>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14</a:t>
            </a:fld>
            <a:endParaRPr lang="pt-BR"/>
          </a:p>
        </p:txBody>
      </p:sp>
      <p:sp>
        <p:nvSpPr>
          <p:cNvPr id="13" name="CaixaDeTexto 12">
            <a:extLst>
              <a:ext uri="{FF2B5EF4-FFF2-40B4-BE49-F238E27FC236}">
                <a16:creationId xmlns:a16="http://schemas.microsoft.com/office/drawing/2014/main" id="{33FF31C9-F81E-2F02-84BC-F810C98922CC}"/>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a:extLst>
              <a:ext uri="{FF2B5EF4-FFF2-40B4-BE49-F238E27FC236}">
                <a16:creationId xmlns:a16="http://schemas.microsoft.com/office/drawing/2014/main" id="{1185AC7A-84ED-2C85-3452-7EE2380ABBFA}"/>
              </a:ext>
            </a:extLst>
          </p:cNvPr>
          <p:cNvPicPr>
            <a:picLocks noChangeAspect="1"/>
          </p:cNvPicPr>
          <p:nvPr/>
        </p:nvPicPr>
        <p:blipFill>
          <a:blip r:embed="rId5"/>
          <a:stretch>
            <a:fillRect/>
          </a:stretch>
        </p:blipFill>
        <p:spPr>
          <a:xfrm>
            <a:off x="1843940" y="6378086"/>
            <a:ext cx="434733" cy="383444"/>
          </a:xfrm>
          <a:prstGeom prst="rect">
            <a:avLst/>
          </a:prstGeom>
        </p:spPr>
      </p:pic>
      <p:pic>
        <p:nvPicPr>
          <p:cNvPr id="17" name="Imagem 16" descr="Diagrama, Esquemático&#10;&#10;O conteúdo gerado por IA pode estar incorreto.">
            <a:extLst>
              <a:ext uri="{FF2B5EF4-FFF2-40B4-BE49-F238E27FC236}">
                <a16:creationId xmlns:a16="http://schemas.microsoft.com/office/drawing/2014/main" id="{4C285020-584E-421B-DC9E-F55512FD3152}"/>
              </a:ext>
            </a:extLst>
          </p:cNvPr>
          <p:cNvPicPr>
            <a:picLocks noChangeAspect="1"/>
          </p:cNvPicPr>
          <p:nvPr/>
        </p:nvPicPr>
        <p:blipFill>
          <a:blip r:embed="rId6"/>
          <a:stretch>
            <a:fillRect/>
          </a:stretch>
        </p:blipFill>
        <p:spPr>
          <a:xfrm>
            <a:off x="201069" y="2392209"/>
            <a:ext cx="4963178" cy="2846019"/>
          </a:xfrm>
          <a:prstGeom prst="rect">
            <a:avLst/>
          </a:prstGeom>
        </p:spPr>
      </p:pic>
      <p:pic>
        <p:nvPicPr>
          <p:cNvPr id="19" name="Imagem 18" descr="Uma imagem contendo Gráfico&#10;&#10;O conteúdo gerado por IA pode estar incorreto.">
            <a:extLst>
              <a:ext uri="{FF2B5EF4-FFF2-40B4-BE49-F238E27FC236}">
                <a16:creationId xmlns:a16="http://schemas.microsoft.com/office/drawing/2014/main" id="{0DE60FF6-DE7C-EB81-318B-87B711BD5F90}"/>
              </a:ext>
            </a:extLst>
          </p:cNvPr>
          <p:cNvPicPr>
            <a:picLocks noChangeAspect="1"/>
          </p:cNvPicPr>
          <p:nvPr/>
        </p:nvPicPr>
        <p:blipFill>
          <a:blip r:embed="rId7"/>
          <a:stretch>
            <a:fillRect/>
          </a:stretch>
        </p:blipFill>
        <p:spPr>
          <a:xfrm>
            <a:off x="5717087" y="3432393"/>
            <a:ext cx="5757798" cy="2060010"/>
          </a:xfrm>
          <a:prstGeom prst="rect">
            <a:avLst/>
          </a:prstGeom>
        </p:spPr>
      </p:pic>
      <p:pic>
        <p:nvPicPr>
          <p:cNvPr id="20" name="Imagem 19" descr="Diagrama&#10;&#10;O conteúdo gerado por IA pode estar incorreto.">
            <a:extLst>
              <a:ext uri="{FF2B5EF4-FFF2-40B4-BE49-F238E27FC236}">
                <a16:creationId xmlns:a16="http://schemas.microsoft.com/office/drawing/2014/main" id="{817626AA-97A3-F243-DB04-9E6277EF4522}"/>
              </a:ext>
            </a:extLst>
          </p:cNvPr>
          <p:cNvPicPr>
            <a:picLocks noChangeAspect="1"/>
          </p:cNvPicPr>
          <p:nvPr/>
        </p:nvPicPr>
        <p:blipFill>
          <a:blip r:embed="rId8"/>
          <a:srcRect t="9174"/>
          <a:stretch>
            <a:fillRect/>
          </a:stretch>
        </p:blipFill>
        <p:spPr>
          <a:xfrm>
            <a:off x="6862828" y="2368391"/>
            <a:ext cx="2495550" cy="942982"/>
          </a:xfrm>
          <a:prstGeom prst="rect">
            <a:avLst/>
          </a:prstGeom>
        </p:spPr>
      </p:pic>
      <p:sp>
        <p:nvSpPr>
          <p:cNvPr id="3" name="CaixaDeTexto 2">
            <a:extLst>
              <a:ext uri="{FF2B5EF4-FFF2-40B4-BE49-F238E27FC236}">
                <a16:creationId xmlns:a16="http://schemas.microsoft.com/office/drawing/2014/main" id="{B948A75C-E8E7-1D36-1ED9-D8D75EF003EE}"/>
              </a:ext>
            </a:extLst>
          </p:cNvPr>
          <p:cNvSpPr txBox="1"/>
          <p:nvPr/>
        </p:nvSpPr>
        <p:spPr>
          <a:xfrm>
            <a:off x="1562770" y="5621203"/>
            <a:ext cx="3954929" cy="369332"/>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Fig. 7: </a:t>
            </a:r>
            <a:r>
              <a:rPr lang="pt-BR" dirty="0" err="1">
                <a:latin typeface="Times New Roman" panose="02020603050405020304" pitchFamily="18" charset="0"/>
                <a:cs typeface="Times New Roman" panose="02020603050405020304" pitchFamily="18" charset="0"/>
              </a:rPr>
              <a:t>Extension</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of</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the</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proposed</a:t>
            </a:r>
            <a:r>
              <a:rPr lang="pt-BR" dirty="0">
                <a:latin typeface="Times New Roman" panose="02020603050405020304" pitchFamily="18" charset="0"/>
                <a:cs typeface="Times New Roman" panose="02020603050405020304" pitchFamily="18" charset="0"/>
              </a:rPr>
              <a:t> model.</a:t>
            </a:r>
          </a:p>
        </p:txBody>
      </p:sp>
      <p:sp>
        <p:nvSpPr>
          <p:cNvPr id="5" name="Retângulo: Cantos Arredondados 4">
            <a:extLst>
              <a:ext uri="{FF2B5EF4-FFF2-40B4-BE49-F238E27FC236}">
                <a16:creationId xmlns:a16="http://schemas.microsoft.com/office/drawing/2014/main" id="{84E3F79F-2A59-19A7-BAB8-DA653E4E97D0}"/>
              </a:ext>
            </a:extLst>
          </p:cNvPr>
          <p:cNvSpPr/>
          <p:nvPr/>
        </p:nvSpPr>
        <p:spPr>
          <a:xfrm>
            <a:off x="5767388" y="2392209"/>
            <a:ext cx="5269958" cy="3413660"/>
          </a:xfrm>
          <a:prstGeom prst="round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553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A0272C-40E4-7183-C347-3871B582DE7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23E07A-4842-414F-5551-F2109320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1BA5E5-3DB8-B00E-EA57-E4B1A69A9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A835AA-7BD3-DE63-8482-68E4E359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0ACDE20-5FFB-A1D1-86D6-F6294AFDB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BE6E84F-C370-1F17-EE4B-AA8623C64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7FB2D05-3A8C-AF6C-EB46-8CB46F765E33}"/>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Extension</a:t>
            </a:r>
            <a:r>
              <a:rPr lang="pt-BR" sz="4000" dirty="0">
                <a:solidFill>
                  <a:srgbClr val="FFFFFF"/>
                </a:solidFill>
                <a:ea typeface="+mj-lt"/>
                <a:cs typeface="+mj-lt"/>
              </a:rPr>
              <a:t> </a:t>
            </a:r>
            <a:r>
              <a:rPr lang="pt-BR" sz="4000" dirty="0" err="1">
                <a:solidFill>
                  <a:srgbClr val="FFFFFF"/>
                </a:solidFill>
                <a:ea typeface="+mj-lt"/>
                <a:cs typeface="+mj-lt"/>
              </a:rPr>
              <a:t>of</a:t>
            </a:r>
            <a:r>
              <a:rPr lang="pt-BR" sz="4000" dirty="0">
                <a:solidFill>
                  <a:srgbClr val="FFFFFF"/>
                </a:solidFill>
                <a:ea typeface="+mj-lt"/>
                <a:cs typeface="+mj-lt"/>
              </a:rPr>
              <a:t> </a:t>
            </a:r>
            <a:r>
              <a:rPr lang="pt-BR" sz="4000" dirty="0" err="1">
                <a:solidFill>
                  <a:srgbClr val="FFFFFF"/>
                </a:solidFill>
                <a:ea typeface="+mj-lt"/>
                <a:cs typeface="+mj-lt"/>
              </a:rPr>
              <a:t>our</a:t>
            </a:r>
            <a:r>
              <a:rPr lang="pt-BR" sz="4000" dirty="0">
                <a:solidFill>
                  <a:srgbClr val="FFFFFF"/>
                </a:solidFill>
                <a:ea typeface="+mj-lt"/>
                <a:cs typeface="+mj-lt"/>
              </a:rPr>
              <a:t> model</a:t>
            </a:r>
            <a:endParaRPr lang="pt-BR" dirty="0"/>
          </a:p>
        </p:txBody>
      </p:sp>
      <p:pic>
        <p:nvPicPr>
          <p:cNvPr id="4" name="Espaço Reservado para Conteúdo 3">
            <a:extLst>
              <a:ext uri="{FF2B5EF4-FFF2-40B4-BE49-F238E27FC236}">
                <a16:creationId xmlns:a16="http://schemas.microsoft.com/office/drawing/2014/main" id="{D17C3F81-B090-E1E1-FB1D-A5C7DFC6C96B}"/>
              </a:ext>
            </a:extLst>
          </p:cNvPr>
          <p:cNvPicPr>
            <a:picLocks noGrp="1" noChangeAspect="1"/>
          </p:cNvPicPr>
          <p:nvPr>
            <p:ph idx="1"/>
          </p:nvPr>
        </p:nvPicPr>
        <p:blipFill>
          <a:blip r:embed="rId4"/>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FF7C8BEA-865D-9500-D65D-3826CCE5181C}"/>
              </a:ext>
            </a:extLst>
          </p:cNvPr>
          <p:cNvPicPr>
            <a:picLocks noChangeAspect="1"/>
          </p:cNvPicPr>
          <p:nvPr/>
        </p:nvPicPr>
        <p:blipFill>
          <a:blip r:embed="rId5"/>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C4148609-7DDC-5A36-1902-4F9525865A70}"/>
              </a:ext>
            </a:extLst>
          </p:cNvPr>
          <p:cNvPicPr>
            <a:picLocks noChangeAspect="1"/>
          </p:cNvPicPr>
          <p:nvPr/>
        </p:nvPicPr>
        <p:blipFill>
          <a:blip r:embed="rId6"/>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3A88B61D-C6EC-72DE-7797-5F8F6C011061}"/>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15</a:t>
            </a:fld>
            <a:endParaRPr lang="pt-BR"/>
          </a:p>
        </p:txBody>
      </p:sp>
      <p:sp>
        <p:nvSpPr>
          <p:cNvPr id="13" name="CaixaDeTexto 12">
            <a:extLst>
              <a:ext uri="{FF2B5EF4-FFF2-40B4-BE49-F238E27FC236}">
                <a16:creationId xmlns:a16="http://schemas.microsoft.com/office/drawing/2014/main" id="{15127147-60DE-4E48-1FD7-EAFA79D424C6}"/>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a:extLst>
              <a:ext uri="{FF2B5EF4-FFF2-40B4-BE49-F238E27FC236}">
                <a16:creationId xmlns:a16="http://schemas.microsoft.com/office/drawing/2014/main" id="{78635909-1B89-63CA-9A12-78551EF83C2B}"/>
              </a:ext>
            </a:extLst>
          </p:cNvPr>
          <p:cNvPicPr>
            <a:picLocks noChangeAspect="1"/>
          </p:cNvPicPr>
          <p:nvPr/>
        </p:nvPicPr>
        <p:blipFill>
          <a:blip r:embed="rId7"/>
          <a:stretch>
            <a:fillRect/>
          </a:stretch>
        </p:blipFill>
        <p:spPr>
          <a:xfrm>
            <a:off x="1843940" y="6378086"/>
            <a:ext cx="434733" cy="383444"/>
          </a:xfrm>
          <a:prstGeom prst="rect">
            <a:avLst/>
          </a:prstGeom>
        </p:spPr>
      </p:pic>
      <p:pic>
        <p:nvPicPr>
          <p:cNvPr id="3" name="Untitled1">
            <a:hlinkClick r:id="" action="ppaction://media"/>
            <a:extLst>
              <a:ext uri="{FF2B5EF4-FFF2-40B4-BE49-F238E27FC236}">
                <a16:creationId xmlns:a16="http://schemas.microsoft.com/office/drawing/2014/main" id="{0EB0620E-F7B0-E93A-C3EA-4A10A5A7EF0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921042" y="1598195"/>
            <a:ext cx="8710863" cy="4774532"/>
          </a:xfrm>
          <a:prstGeom prst="rect">
            <a:avLst/>
          </a:prstGeom>
        </p:spPr>
      </p:pic>
      <p:sp>
        <p:nvSpPr>
          <p:cNvPr id="5" name="CaixaDeTexto 4">
            <a:extLst>
              <a:ext uri="{FF2B5EF4-FFF2-40B4-BE49-F238E27FC236}">
                <a16:creationId xmlns:a16="http://schemas.microsoft.com/office/drawing/2014/main" id="{A8A118E1-46E4-E740-742A-5F040C88EC16}"/>
              </a:ext>
            </a:extLst>
          </p:cNvPr>
          <p:cNvSpPr txBox="1"/>
          <p:nvPr/>
        </p:nvSpPr>
        <p:spPr>
          <a:xfrm>
            <a:off x="6773193" y="5886992"/>
            <a:ext cx="5557932" cy="369332"/>
          </a:xfrm>
          <a:prstGeom prst="rect">
            <a:avLst/>
          </a:prstGeom>
          <a:noFill/>
        </p:spPr>
        <p:txBody>
          <a:bodyPr wrap="square" rtlCol="0">
            <a:spAutoFit/>
          </a:bodyPr>
          <a:lstStyle/>
          <a:p>
            <a:r>
              <a:rPr lang="pt-BR" dirty="0">
                <a:latin typeface="Times New Roman" panose="02020603050405020304" pitchFamily="18" charset="0"/>
                <a:cs typeface="Times New Roman" panose="02020603050405020304" pitchFamily="18" charset="0"/>
              </a:rPr>
              <a:t>Fig. 8: </a:t>
            </a:r>
            <a:r>
              <a:rPr lang="en-US" dirty="0">
                <a:latin typeface="Times New Roman" panose="02020603050405020304" pitchFamily="18" charset="0"/>
                <a:cs typeface="Times New Roman" panose="02020603050405020304" pitchFamily="18" charset="0"/>
              </a:rPr>
              <a:t>Results from the extension of the proposed model</a:t>
            </a:r>
            <a:r>
              <a:rPr lang="pt-B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0811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6BFE2A-5415-EE90-1CA6-802E458FB98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7940DB-0B68-7057-55D0-F23A09506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F3A6E1-A1DA-D262-1063-5E5E863D8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9B9568C-8160-23E6-8A73-009CDC079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3C95C7-8DBC-E60B-E70C-BE494F1D4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F5E4A66-E89D-2EB9-306D-E84168634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EC66D2E-E04A-9DD3-4F91-680566EA0890}"/>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Extension</a:t>
            </a:r>
            <a:r>
              <a:rPr lang="pt-BR" sz="4000" dirty="0">
                <a:solidFill>
                  <a:srgbClr val="FFFFFF"/>
                </a:solidFill>
                <a:ea typeface="+mj-lt"/>
                <a:cs typeface="+mj-lt"/>
              </a:rPr>
              <a:t> </a:t>
            </a:r>
            <a:r>
              <a:rPr lang="pt-BR" sz="4000" dirty="0" err="1">
                <a:solidFill>
                  <a:srgbClr val="FFFFFF"/>
                </a:solidFill>
                <a:ea typeface="+mj-lt"/>
                <a:cs typeface="+mj-lt"/>
              </a:rPr>
              <a:t>of</a:t>
            </a:r>
            <a:r>
              <a:rPr lang="pt-BR" sz="4000" dirty="0">
                <a:solidFill>
                  <a:srgbClr val="FFFFFF"/>
                </a:solidFill>
                <a:ea typeface="+mj-lt"/>
                <a:cs typeface="+mj-lt"/>
              </a:rPr>
              <a:t> </a:t>
            </a:r>
            <a:r>
              <a:rPr lang="pt-BR" sz="4000" dirty="0" err="1">
                <a:solidFill>
                  <a:srgbClr val="FFFFFF"/>
                </a:solidFill>
                <a:ea typeface="+mj-lt"/>
                <a:cs typeface="+mj-lt"/>
              </a:rPr>
              <a:t>our</a:t>
            </a:r>
            <a:r>
              <a:rPr lang="pt-BR" sz="4000" dirty="0">
                <a:solidFill>
                  <a:srgbClr val="FFFFFF"/>
                </a:solidFill>
                <a:ea typeface="+mj-lt"/>
                <a:cs typeface="+mj-lt"/>
              </a:rPr>
              <a:t> model</a:t>
            </a:r>
            <a:endParaRPr lang="pt-BR" dirty="0"/>
          </a:p>
        </p:txBody>
      </p:sp>
      <p:pic>
        <p:nvPicPr>
          <p:cNvPr id="4" name="Espaço Reservado para Conteúdo 3">
            <a:extLst>
              <a:ext uri="{FF2B5EF4-FFF2-40B4-BE49-F238E27FC236}">
                <a16:creationId xmlns:a16="http://schemas.microsoft.com/office/drawing/2014/main" id="{F18E4FBC-FC14-BDB5-9F11-B9C09A872F9A}"/>
              </a:ext>
            </a:extLst>
          </p:cNvPr>
          <p:cNvPicPr>
            <a:picLocks noGrp="1" noChangeAspect="1"/>
          </p:cNvPicPr>
          <p:nvPr>
            <p:ph idx="1"/>
          </p:nvPr>
        </p:nvPicPr>
        <p:blipFill>
          <a:blip r:embed="rId4"/>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B24E3FD1-593D-9228-D207-E44B70A87669}"/>
              </a:ext>
            </a:extLst>
          </p:cNvPr>
          <p:cNvPicPr>
            <a:picLocks noChangeAspect="1"/>
          </p:cNvPicPr>
          <p:nvPr/>
        </p:nvPicPr>
        <p:blipFill>
          <a:blip r:embed="rId5"/>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6D929AB3-EEDA-A9B2-E2EF-E44F5B818CBD}"/>
              </a:ext>
            </a:extLst>
          </p:cNvPr>
          <p:cNvPicPr>
            <a:picLocks noChangeAspect="1"/>
          </p:cNvPicPr>
          <p:nvPr/>
        </p:nvPicPr>
        <p:blipFill>
          <a:blip r:embed="rId6"/>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7D84CA5F-05DB-1834-6080-65748E0029BB}"/>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16</a:t>
            </a:fld>
            <a:endParaRPr lang="pt-BR"/>
          </a:p>
        </p:txBody>
      </p:sp>
      <p:sp>
        <p:nvSpPr>
          <p:cNvPr id="13" name="CaixaDeTexto 12">
            <a:extLst>
              <a:ext uri="{FF2B5EF4-FFF2-40B4-BE49-F238E27FC236}">
                <a16:creationId xmlns:a16="http://schemas.microsoft.com/office/drawing/2014/main" id="{FA29CCA1-9219-CB29-07FE-01D49C732358}"/>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a:extLst>
              <a:ext uri="{FF2B5EF4-FFF2-40B4-BE49-F238E27FC236}">
                <a16:creationId xmlns:a16="http://schemas.microsoft.com/office/drawing/2014/main" id="{25B57492-4EAD-9970-2AAD-D7B53AC15801}"/>
              </a:ext>
            </a:extLst>
          </p:cNvPr>
          <p:cNvPicPr>
            <a:picLocks noChangeAspect="1"/>
          </p:cNvPicPr>
          <p:nvPr/>
        </p:nvPicPr>
        <p:blipFill>
          <a:blip r:embed="rId7"/>
          <a:stretch>
            <a:fillRect/>
          </a:stretch>
        </p:blipFill>
        <p:spPr>
          <a:xfrm>
            <a:off x="1843940" y="6378086"/>
            <a:ext cx="434733" cy="383444"/>
          </a:xfrm>
          <a:prstGeom prst="rect">
            <a:avLst/>
          </a:prstGeom>
        </p:spPr>
      </p:pic>
      <p:pic>
        <p:nvPicPr>
          <p:cNvPr id="3" name="Imagem 2" descr="Gráfico, Diagrama, Gráfico de caixa estreita&#10;&#10;O conteúdo gerado por IA pode estar incorreto.">
            <a:extLst>
              <a:ext uri="{FF2B5EF4-FFF2-40B4-BE49-F238E27FC236}">
                <a16:creationId xmlns:a16="http://schemas.microsoft.com/office/drawing/2014/main" id="{80F514CD-B2AC-884E-E8C9-0EAB3C800D24}"/>
              </a:ext>
            </a:extLst>
          </p:cNvPr>
          <p:cNvPicPr>
            <a:picLocks noChangeAspect="1"/>
          </p:cNvPicPr>
          <p:nvPr/>
        </p:nvPicPr>
        <p:blipFill>
          <a:blip r:embed="rId8"/>
          <a:stretch>
            <a:fillRect/>
          </a:stretch>
        </p:blipFill>
        <p:spPr>
          <a:xfrm>
            <a:off x="201265" y="1712870"/>
            <a:ext cx="7259224" cy="2868591"/>
          </a:xfrm>
          <a:prstGeom prst="rect">
            <a:avLst/>
          </a:prstGeom>
        </p:spPr>
      </p:pic>
      <p:pic>
        <p:nvPicPr>
          <p:cNvPr id="5" name="Untitled2">
            <a:hlinkClick r:id="" action="ppaction://media"/>
            <a:extLst>
              <a:ext uri="{FF2B5EF4-FFF2-40B4-BE49-F238E27FC236}">
                <a16:creationId xmlns:a16="http://schemas.microsoft.com/office/drawing/2014/main" id="{19663A78-20FE-4C48-A818-364AB418114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960296" y="3451964"/>
            <a:ext cx="4972833" cy="2793305"/>
          </a:xfrm>
          <a:prstGeom prst="rect">
            <a:avLst/>
          </a:prstGeom>
        </p:spPr>
      </p:pic>
      <p:sp>
        <p:nvSpPr>
          <p:cNvPr id="15" name="CaixaDeTexto 14">
            <a:extLst>
              <a:ext uri="{FF2B5EF4-FFF2-40B4-BE49-F238E27FC236}">
                <a16:creationId xmlns:a16="http://schemas.microsoft.com/office/drawing/2014/main" id="{04B78CC0-F624-AB89-CB77-81CC713AD5C6}"/>
              </a:ext>
            </a:extLst>
          </p:cNvPr>
          <p:cNvSpPr txBox="1"/>
          <p:nvPr/>
        </p:nvSpPr>
        <p:spPr>
          <a:xfrm>
            <a:off x="273470" y="4581461"/>
            <a:ext cx="5374855" cy="369332"/>
          </a:xfrm>
          <a:prstGeom prst="rect">
            <a:avLst/>
          </a:prstGeom>
          <a:noFill/>
        </p:spPr>
        <p:txBody>
          <a:bodyPr wrap="square" rtlCol="0">
            <a:spAutoFit/>
          </a:bodyPr>
          <a:lstStyle/>
          <a:p>
            <a:r>
              <a:rPr lang="pt-BR" dirty="0">
                <a:latin typeface="Times New Roman" panose="02020603050405020304" pitchFamily="18" charset="0"/>
                <a:cs typeface="Times New Roman" panose="02020603050405020304" pitchFamily="18" charset="0"/>
              </a:rPr>
              <a:t>Fig. 8: </a:t>
            </a:r>
            <a:r>
              <a:rPr lang="en-US" dirty="0">
                <a:latin typeface="Times New Roman" panose="02020603050405020304" pitchFamily="18" charset="0"/>
                <a:cs typeface="Times New Roman" panose="02020603050405020304" pitchFamily="18" charset="0"/>
              </a:rPr>
              <a:t>Overview of the experimental MFGTI set-up.</a:t>
            </a:r>
            <a:endParaRPr lang="pt-BR" dirty="0">
              <a:latin typeface="Times New Roman" panose="02020603050405020304" pitchFamily="18" charset="0"/>
              <a:cs typeface="Times New Roman" panose="02020603050405020304" pitchFamily="18" charset="0"/>
            </a:endParaRPr>
          </a:p>
        </p:txBody>
      </p:sp>
      <p:sp>
        <p:nvSpPr>
          <p:cNvPr id="17" name="CaixaDeTexto 16">
            <a:extLst>
              <a:ext uri="{FF2B5EF4-FFF2-40B4-BE49-F238E27FC236}">
                <a16:creationId xmlns:a16="http://schemas.microsoft.com/office/drawing/2014/main" id="{FC74CA7B-AA37-A2ED-0F3E-8E8FDD60C233}"/>
              </a:ext>
            </a:extLst>
          </p:cNvPr>
          <p:cNvSpPr txBox="1"/>
          <p:nvPr/>
        </p:nvSpPr>
        <p:spPr>
          <a:xfrm>
            <a:off x="273469" y="5355183"/>
            <a:ext cx="5374855" cy="646331"/>
          </a:xfrm>
          <a:prstGeom prst="rect">
            <a:avLst/>
          </a:prstGeom>
          <a:noFill/>
        </p:spPr>
        <p:txBody>
          <a:bodyPr wrap="square" lIns="91440" tIns="45720" rIns="91440" bIns="45720" rtlCol="0" anchor="t">
            <a:spAutoFit/>
          </a:bodyPr>
          <a:lstStyle/>
          <a:p>
            <a:r>
              <a:rPr lang="pt-BR" dirty="0">
                <a:latin typeface="Times New Roman"/>
                <a:cs typeface="Times New Roman"/>
              </a:rPr>
              <a:t>Complete </a:t>
            </a:r>
            <a:r>
              <a:rPr lang="pt-BR" err="1">
                <a:latin typeface="Times New Roman"/>
                <a:cs typeface="Times New Roman"/>
              </a:rPr>
              <a:t>demonstration</a:t>
            </a:r>
            <a:r>
              <a:rPr lang="pt-BR" dirty="0">
                <a:latin typeface="Times New Roman"/>
                <a:cs typeface="Times New Roman"/>
              </a:rPr>
              <a:t>: </a:t>
            </a:r>
            <a:r>
              <a:rPr lang="pt-BR" dirty="0">
                <a:ea typeface="+mn-lt"/>
                <a:cs typeface="+mn-lt"/>
              </a:rPr>
              <a:t>https://youtu.be/aGTE193b3e0</a:t>
            </a:r>
            <a:endParaRPr lang="pt-B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65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036FF7-B167-9531-74EB-C103DC61267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D7ED0-F2E8-29BB-2CBE-72A7D939D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2E50D-33DA-5E53-A76B-76299ABAE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B52A31-FA59-1250-FE80-57425E199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AB27-3D23-6BA8-E698-F36DA4F24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B443A0F-1927-4294-B134-49173CF5F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86CAA2-37EE-D5E7-85E0-E2B7051395A4}"/>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Freely</a:t>
            </a:r>
            <a:r>
              <a:rPr lang="pt-BR" sz="4000" dirty="0">
                <a:solidFill>
                  <a:srgbClr val="FFFFFF"/>
                </a:solidFill>
                <a:ea typeface="+mj-lt"/>
                <a:cs typeface="+mj-lt"/>
              </a:rPr>
              <a:t> </a:t>
            </a:r>
            <a:r>
              <a:rPr lang="pt-BR" sz="4000" dirty="0" err="1">
                <a:solidFill>
                  <a:srgbClr val="FFFFFF"/>
                </a:solidFill>
                <a:ea typeface="+mj-lt"/>
                <a:cs typeface="+mj-lt"/>
              </a:rPr>
              <a:t>available</a:t>
            </a:r>
            <a:r>
              <a:rPr lang="pt-BR" sz="4000" dirty="0">
                <a:solidFill>
                  <a:srgbClr val="FFFFFF"/>
                </a:solidFill>
                <a:ea typeface="+mj-lt"/>
                <a:cs typeface="+mj-lt"/>
              </a:rPr>
              <a:t> files</a:t>
            </a:r>
            <a:endParaRPr lang="pt-BR" sz="4000" dirty="0" err="1">
              <a:solidFill>
                <a:srgbClr val="FFFFFF"/>
              </a:solidFill>
            </a:endParaRPr>
          </a:p>
        </p:txBody>
      </p:sp>
      <p:pic>
        <p:nvPicPr>
          <p:cNvPr id="4" name="Espaço Reservado para Conteúdo 3">
            <a:extLst>
              <a:ext uri="{FF2B5EF4-FFF2-40B4-BE49-F238E27FC236}">
                <a16:creationId xmlns:a16="http://schemas.microsoft.com/office/drawing/2014/main" id="{35732D2F-A48B-BB51-8D84-B5284E5A265B}"/>
              </a:ext>
            </a:extLst>
          </p:cNvPr>
          <p:cNvPicPr>
            <a:picLocks noGrp="1" noChangeAspect="1"/>
          </p:cNvPicPr>
          <p:nvPr>
            <p:ph idx="1"/>
          </p:nvPr>
        </p:nvPicPr>
        <p:blipFill>
          <a:blip r:embed="rId2"/>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A562F383-9C79-3FD3-FAD5-63773794D4CB}"/>
              </a:ext>
            </a:extLst>
          </p:cNvPr>
          <p:cNvPicPr>
            <a:picLocks noChangeAspect="1"/>
          </p:cNvPicPr>
          <p:nvPr/>
        </p:nvPicPr>
        <p:blipFill>
          <a:blip r:embed="rId3"/>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5A551459-A83A-548A-6C70-F8DD4EDC1B19}"/>
              </a:ext>
            </a:extLst>
          </p:cNvPr>
          <p:cNvPicPr>
            <a:picLocks noChangeAspect="1"/>
          </p:cNvPicPr>
          <p:nvPr/>
        </p:nvPicPr>
        <p:blipFill>
          <a:blip r:embed="rId4"/>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956735DE-FEA8-18E7-8A58-463184420B2A}"/>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17</a:t>
            </a:fld>
            <a:endParaRPr lang="pt-BR"/>
          </a:p>
        </p:txBody>
      </p:sp>
      <p:sp>
        <p:nvSpPr>
          <p:cNvPr id="13" name="CaixaDeTexto 12">
            <a:extLst>
              <a:ext uri="{FF2B5EF4-FFF2-40B4-BE49-F238E27FC236}">
                <a16:creationId xmlns:a16="http://schemas.microsoft.com/office/drawing/2014/main" id="{E3A97E7C-32DE-B67F-5D15-1639D006FE61}"/>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sp>
        <p:nvSpPr>
          <p:cNvPr id="17" name="CaixaDeTexto 16">
            <a:extLst>
              <a:ext uri="{FF2B5EF4-FFF2-40B4-BE49-F238E27FC236}">
                <a16:creationId xmlns:a16="http://schemas.microsoft.com/office/drawing/2014/main" id="{084B3828-B827-3157-0EAB-F31FEACDC349}"/>
              </a:ext>
            </a:extLst>
          </p:cNvPr>
          <p:cNvSpPr txBox="1"/>
          <p:nvPr/>
        </p:nvSpPr>
        <p:spPr>
          <a:xfrm>
            <a:off x="91379" y="1359787"/>
            <a:ext cx="5584631" cy="571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200000"/>
              </a:lnSpc>
            </a:pPr>
            <a:r>
              <a:rPr lang="en-US" dirty="0">
                <a:ea typeface="+mn-lt"/>
                <a:cs typeface="+mn-lt"/>
                <a:hlinkClick r:id="rId5"/>
              </a:rPr>
              <a:t>https://busarello.prof.ufsc.br/challenge.html</a:t>
            </a:r>
            <a:endParaRPr lang="pt-BR" dirty="0"/>
          </a:p>
        </p:txBody>
      </p:sp>
      <p:pic>
        <p:nvPicPr>
          <p:cNvPr id="5" name="Imagem 4">
            <a:extLst>
              <a:ext uri="{FF2B5EF4-FFF2-40B4-BE49-F238E27FC236}">
                <a16:creationId xmlns:a16="http://schemas.microsoft.com/office/drawing/2014/main" id="{D2663F0C-ECBD-3FA1-A03D-9F67CF41CCE7}"/>
              </a:ext>
            </a:extLst>
          </p:cNvPr>
          <p:cNvPicPr>
            <a:picLocks noChangeAspect="1"/>
          </p:cNvPicPr>
          <p:nvPr/>
        </p:nvPicPr>
        <p:blipFill>
          <a:blip r:embed="rId6"/>
          <a:stretch>
            <a:fillRect/>
          </a:stretch>
        </p:blipFill>
        <p:spPr>
          <a:xfrm>
            <a:off x="1843940" y="6378086"/>
            <a:ext cx="434733" cy="383444"/>
          </a:xfrm>
          <a:prstGeom prst="rect">
            <a:avLst/>
          </a:prstGeom>
        </p:spPr>
      </p:pic>
      <p:sp>
        <p:nvSpPr>
          <p:cNvPr id="7" name="CaixaDeTexto 6">
            <a:extLst>
              <a:ext uri="{FF2B5EF4-FFF2-40B4-BE49-F238E27FC236}">
                <a16:creationId xmlns:a16="http://schemas.microsoft.com/office/drawing/2014/main" id="{63A614CB-8CEB-BD26-6472-F4591D12E8A7}"/>
              </a:ext>
            </a:extLst>
          </p:cNvPr>
          <p:cNvSpPr txBox="1"/>
          <p:nvPr/>
        </p:nvSpPr>
        <p:spPr>
          <a:xfrm>
            <a:off x="5767388" y="1367154"/>
            <a:ext cx="3853391" cy="571760"/>
          </a:xfrm>
          <a:prstGeom prst="rect">
            <a:avLst/>
          </a:prstGeom>
          <a:noFill/>
        </p:spPr>
        <p:txBody>
          <a:bodyPr wrap="square">
            <a:spAutoFit/>
          </a:bodyPr>
          <a:lstStyle/>
          <a:p>
            <a:pPr algn="ctr">
              <a:lnSpc>
                <a:spcPct val="200000"/>
              </a:lnSpc>
            </a:pPr>
            <a:r>
              <a:rPr lang="en-US" dirty="0">
                <a:ea typeface="+mn-lt"/>
                <a:cs typeface="+mn-lt"/>
                <a:hlinkClick r:id="rId7"/>
              </a:rPr>
              <a:t>https://github.com/TeamG2Power</a:t>
            </a:r>
            <a:endParaRPr lang="en-US" dirty="0"/>
          </a:p>
        </p:txBody>
      </p:sp>
      <p:pic>
        <p:nvPicPr>
          <p:cNvPr id="18" name="Imagem 17">
            <a:extLst>
              <a:ext uri="{FF2B5EF4-FFF2-40B4-BE49-F238E27FC236}">
                <a16:creationId xmlns:a16="http://schemas.microsoft.com/office/drawing/2014/main" id="{18485716-CB33-81F5-047B-60FE82C3F59C}"/>
              </a:ext>
            </a:extLst>
          </p:cNvPr>
          <p:cNvPicPr>
            <a:picLocks noChangeAspect="1"/>
          </p:cNvPicPr>
          <p:nvPr/>
        </p:nvPicPr>
        <p:blipFill>
          <a:blip r:embed="rId8"/>
          <a:stretch>
            <a:fillRect/>
          </a:stretch>
        </p:blipFill>
        <p:spPr>
          <a:xfrm>
            <a:off x="6158249" y="2326413"/>
            <a:ext cx="5917334" cy="2922674"/>
          </a:xfrm>
          <a:prstGeom prst="rect">
            <a:avLst/>
          </a:prstGeom>
        </p:spPr>
      </p:pic>
      <p:pic>
        <p:nvPicPr>
          <p:cNvPr id="20" name="Imagem 19">
            <a:extLst>
              <a:ext uri="{FF2B5EF4-FFF2-40B4-BE49-F238E27FC236}">
                <a16:creationId xmlns:a16="http://schemas.microsoft.com/office/drawing/2014/main" id="{CC145AEE-A6E1-01EA-8FE6-2C54B2BAE7B3}"/>
              </a:ext>
            </a:extLst>
          </p:cNvPr>
          <p:cNvPicPr>
            <a:picLocks noChangeAspect="1"/>
          </p:cNvPicPr>
          <p:nvPr/>
        </p:nvPicPr>
        <p:blipFill>
          <a:blip r:embed="rId9"/>
          <a:srcRect l="790" b="1469"/>
          <a:stretch>
            <a:fillRect/>
          </a:stretch>
        </p:blipFill>
        <p:spPr>
          <a:xfrm>
            <a:off x="731520" y="1905258"/>
            <a:ext cx="4442908" cy="4314445"/>
          </a:xfrm>
          <a:prstGeom prst="rect">
            <a:avLst/>
          </a:prstGeom>
        </p:spPr>
      </p:pic>
    </p:spTree>
    <p:extLst>
      <p:ext uri="{BB962C8B-B14F-4D97-AF65-F5344CB8AC3E}">
        <p14:creationId xmlns:p14="http://schemas.microsoft.com/office/powerpoint/2010/main" val="117832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1C3E0D-FBE0-8F57-0EA5-2ACD02C5AB4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94D3B93-6E1D-9C9F-10CC-D5A6AE34D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40E5DD-A67E-4BB4-1A75-FB5E7DC8B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F51F7D-437C-98E0-5B6F-4C2C8187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F8A508-0875-9498-8159-F1396EBE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17EE5E-F3D6-E588-BB07-D632F336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8BA904-0CFA-184D-7A00-C9DD32F5FE99}"/>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Conclusions</a:t>
            </a:r>
            <a:endParaRPr lang="pt-BR" sz="4000" dirty="0" err="1">
              <a:solidFill>
                <a:srgbClr val="FFFFFF"/>
              </a:solidFill>
            </a:endParaRPr>
          </a:p>
        </p:txBody>
      </p:sp>
      <p:pic>
        <p:nvPicPr>
          <p:cNvPr id="4" name="Espaço Reservado para Conteúdo 3">
            <a:extLst>
              <a:ext uri="{FF2B5EF4-FFF2-40B4-BE49-F238E27FC236}">
                <a16:creationId xmlns:a16="http://schemas.microsoft.com/office/drawing/2014/main" id="{D8CEA1D6-A31F-07C5-F5A1-913A28240CB0}"/>
              </a:ext>
            </a:extLst>
          </p:cNvPr>
          <p:cNvPicPr>
            <a:picLocks noGrp="1" noChangeAspect="1"/>
          </p:cNvPicPr>
          <p:nvPr>
            <p:ph idx="1"/>
          </p:nvPr>
        </p:nvPicPr>
        <p:blipFill>
          <a:blip r:embed="rId2"/>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77ACC59E-9194-3E3A-9524-EA95053D166F}"/>
              </a:ext>
            </a:extLst>
          </p:cNvPr>
          <p:cNvPicPr>
            <a:picLocks noChangeAspect="1"/>
          </p:cNvPicPr>
          <p:nvPr/>
        </p:nvPicPr>
        <p:blipFill>
          <a:blip r:embed="rId3"/>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FBC2A9EB-FF92-2ECD-673D-1F21AD189515}"/>
              </a:ext>
            </a:extLst>
          </p:cNvPr>
          <p:cNvPicPr>
            <a:picLocks noChangeAspect="1"/>
          </p:cNvPicPr>
          <p:nvPr/>
        </p:nvPicPr>
        <p:blipFill>
          <a:blip r:embed="rId4"/>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FE3C614F-ACA2-DA17-AEE4-E4B5EE169B0D}"/>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18</a:t>
            </a:fld>
            <a:endParaRPr lang="pt-BR"/>
          </a:p>
        </p:txBody>
      </p:sp>
      <p:sp>
        <p:nvSpPr>
          <p:cNvPr id="13" name="CaixaDeTexto 12">
            <a:extLst>
              <a:ext uri="{FF2B5EF4-FFF2-40B4-BE49-F238E27FC236}">
                <a16:creationId xmlns:a16="http://schemas.microsoft.com/office/drawing/2014/main" id="{B12BA97B-3570-37CA-3AA1-092759DC0EC1}"/>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sp>
        <p:nvSpPr>
          <p:cNvPr id="17" name="CaixaDeTexto 16">
            <a:extLst>
              <a:ext uri="{FF2B5EF4-FFF2-40B4-BE49-F238E27FC236}">
                <a16:creationId xmlns:a16="http://schemas.microsoft.com/office/drawing/2014/main" id="{8EEF1252-776A-A2AA-8660-39BC9C6BFA57}"/>
              </a:ext>
            </a:extLst>
          </p:cNvPr>
          <p:cNvSpPr txBox="1"/>
          <p:nvPr/>
        </p:nvSpPr>
        <p:spPr>
          <a:xfrm>
            <a:off x="197044" y="1718474"/>
            <a:ext cx="11671366" cy="3341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buFont typeface="Arial"/>
              <a:buChar char="•"/>
            </a:pPr>
            <a:r>
              <a:rPr lang="en-US" dirty="0">
                <a:ea typeface="+mn-lt"/>
                <a:cs typeface="+mn-lt"/>
              </a:rPr>
              <a:t>The proposed multifunctional inverter is an attractive solution for DER to address the new requirements of IEEE1547.</a:t>
            </a:r>
            <a:endParaRPr lang="pt-BR" dirty="0"/>
          </a:p>
          <a:p>
            <a:pPr>
              <a:lnSpc>
                <a:spcPct val="200000"/>
              </a:lnSpc>
              <a:buFont typeface="Arial"/>
              <a:buChar char="•"/>
            </a:pPr>
            <a:r>
              <a:rPr lang="en-US" dirty="0"/>
              <a:t>Using only one controller for all modes of operation proved to be a good choice instead of using switchable controller when performing ancillary services.</a:t>
            </a:r>
          </a:p>
          <a:p>
            <a:pPr>
              <a:lnSpc>
                <a:spcPct val="200000"/>
              </a:lnSpc>
              <a:buFont typeface="Arial"/>
              <a:buChar char="•"/>
            </a:pPr>
            <a:r>
              <a:rPr lang="en-US" dirty="0"/>
              <a:t>The CPT could compute accurately the power quantities for the operation modes.</a:t>
            </a:r>
          </a:p>
          <a:p>
            <a:pPr>
              <a:lnSpc>
                <a:spcPct val="200000"/>
              </a:lnSpc>
              <a:buFont typeface="Arial"/>
              <a:buChar char="•"/>
            </a:pPr>
            <a:r>
              <a:rPr lang="en-US" dirty="0"/>
              <a:t>The proposed inverter is ready to inject the required active and reactive power for contributing to regulate voltage and frequency of the point of common coupling.</a:t>
            </a:r>
          </a:p>
        </p:txBody>
      </p:sp>
      <p:pic>
        <p:nvPicPr>
          <p:cNvPr id="5" name="Imagem 4">
            <a:extLst>
              <a:ext uri="{FF2B5EF4-FFF2-40B4-BE49-F238E27FC236}">
                <a16:creationId xmlns:a16="http://schemas.microsoft.com/office/drawing/2014/main" id="{0E10449B-0A82-5A47-3CDE-1A22207DE1F7}"/>
              </a:ext>
            </a:extLst>
          </p:cNvPr>
          <p:cNvPicPr>
            <a:picLocks noChangeAspect="1"/>
          </p:cNvPicPr>
          <p:nvPr/>
        </p:nvPicPr>
        <p:blipFill>
          <a:blip r:embed="rId5"/>
          <a:stretch>
            <a:fillRect/>
          </a:stretch>
        </p:blipFill>
        <p:spPr>
          <a:xfrm>
            <a:off x="1843940" y="6378086"/>
            <a:ext cx="434733" cy="383444"/>
          </a:xfrm>
          <a:prstGeom prst="rect">
            <a:avLst/>
          </a:prstGeom>
        </p:spPr>
      </p:pic>
    </p:spTree>
    <p:extLst>
      <p:ext uri="{BB962C8B-B14F-4D97-AF65-F5344CB8AC3E}">
        <p14:creationId xmlns:p14="http://schemas.microsoft.com/office/powerpoint/2010/main" val="986352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6CE9ABA-59EB-40DC-48FA-E481F094320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18435316-F279-053A-09CB-BD80A9C874DF}"/>
              </a:ext>
            </a:extLst>
          </p:cNvPr>
          <p:cNvSpPr txBox="1"/>
          <p:nvPr/>
        </p:nvSpPr>
        <p:spPr>
          <a:xfrm>
            <a:off x="1243460" y="2218917"/>
            <a:ext cx="96943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ea typeface="+mn-lt"/>
                <a:cs typeface="+mn-lt"/>
              </a:rPr>
              <a:t>Thank you!!</a:t>
            </a:r>
            <a:endParaRPr lang="en-US" sz="3600" dirty="0"/>
          </a:p>
        </p:txBody>
      </p:sp>
      <p:sp>
        <p:nvSpPr>
          <p:cNvPr id="3" name="CaixaDeTexto 2">
            <a:extLst>
              <a:ext uri="{FF2B5EF4-FFF2-40B4-BE49-F238E27FC236}">
                <a16:creationId xmlns:a16="http://schemas.microsoft.com/office/drawing/2014/main" id="{46C9B379-2A4A-B3D5-4139-6745F8F428FC}"/>
              </a:ext>
            </a:extLst>
          </p:cNvPr>
          <p:cNvSpPr txBox="1"/>
          <p:nvPr/>
        </p:nvSpPr>
        <p:spPr>
          <a:xfrm>
            <a:off x="1245413" y="5075440"/>
            <a:ext cx="969433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err="1">
                <a:ea typeface="+mn-lt"/>
                <a:cs typeface="+mn-lt"/>
              </a:rPr>
              <a:t>Questions</a:t>
            </a:r>
            <a:r>
              <a:rPr lang="pt-BR" sz="2400" b="1" dirty="0">
                <a:ea typeface="+mn-lt"/>
                <a:cs typeface="+mn-lt"/>
              </a:rPr>
              <a:t>?</a:t>
            </a:r>
            <a:endParaRPr lang="pt-BR" sz="2400" dirty="0"/>
          </a:p>
          <a:p>
            <a:pPr algn="ctr"/>
            <a:endParaRPr lang="pt-BR" sz="2000" b="1" dirty="0"/>
          </a:p>
          <a:p>
            <a:pPr algn="ctr"/>
            <a:r>
              <a:rPr lang="pt-BR" sz="2000" b="1" dirty="0"/>
              <a:t>tiago.busarello@ufsc.br </a:t>
            </a:r>
            <a:endParaRPr lang="pt-BR" dirty="0"/>
          </a:p>
        </p:txBody>
      </p:sp>
      <p:pic>
        <p:nvPicPr>
          <p:cNvPr id="5" name="Imagem 4" descr="Texto&#10;&#10;O conteúdo gerado por IA pode estar incorreto.">
            <a:extLst>
              <a:ext uri="{FF2B5EF4-FFF2-40B4-BE49-F238E27FC236}">
                <a16:creationId xmlns:a16="http://schemas.microsoft.com/office/drawing/2014/main" id="{3745EA98-FE3E-A95F-0D29-19EEC5F4470D}"/>
              </a:ext>
            </a:extLst>
          </p:cNvPr>
          <p:cNvPicPr>
            <a:picLocks noChangeAspect="1"/>
          </p:cNvPicPr>
          <p:nvPr/>
        </p:nvPicPr>
        <p:blipFill>
          <a:blip r:embed="rId3"/>
          <a:stretch>
            <a:fillRect/>
          </a:stretch>
        </p:blipFill>
        <p:spPr>
          <a:xfrm>
            <a:off x="1123559" y="2962090"/>
            <a:ext cx="5581650" cy="2009775"/>
          </a:xfrm>
          <a:prstGeom prst="rect">
            <a:avLst/>
          </a:prstGeom>
        </p:spPr>
      </p:pic>
      <p:pic>
        <p:nvPicPr>
          <p:cNvPr id="6" name="Imagem 5" descr="Logotipo&#10;&#10;O conteúdo gerado por IA pode estar incorreto.">
            <a:extLst>
              <a:ext uri="{FF2B5EF4-FFF2-40B4-BE49-F238E27FC236}">
                <a16:creationId xmlns:a16="http://schemas.microsoft.com/office/drawing/2014/main" id="{E486808D-2017-AB1F-75E8-8C21B455C707}"/>
              </a:ext>
            </a:extLst>
          </p:cNvPr>
          <p:cNvPicPr>
            <a:picLocks noChangeAspect="1"/>
          </p:cNvPicPr>
          <p:nvPr/>
        </p:nvPicPr>
        <p:blipFill>
          <a:blip r:embed="rId4"/>
          <a:srcRect b="5022"/>
          <a:stretch>
            <a:fillRect/>
          </a:stretch>
        </p:blipFill>
        <p:spPr>
          <a:xfrm>
            <a:off x="8241083" y="3058438"/>
            <a:ext cx="2129425" cy="1913427"/>
          </a:xfrm>
          <a:prstGeom prst="rect">
            <a:avLst/>
          </a:prstGeom>
        </p:spPr>
      </p:pic>
    </p:spTree>
    <p:extLst>
      <p:ext uri="{BB962C8B-B14F-4D97-AF65-F5344CB8AC3E}">
        <p14:creationId xmlns:p14="http://schemas.microsoft.com/office/powerpoint/2010/main" val="253662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562FAC-D4E3-E12D-8963-108994DF74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86E33B2-F68A-873F-EBD8-80A2826C3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A2FE503-2A04-35C9-3659-F450758A7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BED565-EAB3-F049-BE7B-3A36941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DE015D-A53D-1447-F5F6-68477854E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990759-C1C3-4585-9DEC-E68DAC7A7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0B649EF-72E9-94B7-4F0F-4544954C8F10}"/>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Introduction</a:t>
            </a:r>
            <a:r>
              <a:rPr lang="pt-BR" sz="4000" dirty="0">
                <a:solidFill>
                  <a:srgbClr val="FFFFFF"/>
                </a:solidFill>
                <a:ea typeface="+mj-lt"/>
                <a:cs typeface="+mj-lt"/>
              </a:rPr>
              <a:t> </a:t>
            </a:r>
            <a:r>
              <a:rPr lang="pt-BR" sz="4000" dirty="0" err="1">
                <a:solidFill>
                  <a:srgbClr val="FFFFFF"/>
                </a:solidFill>
                <a:ea typeface="+mj-lt"/>
                <a:cs typeface="+mj-lt"/>
              </a:rPr>
              <a:t>and</a:t>
            </a:r>
            <a:r>
              <a:rPr lang="pt-BR" sz="4000" dirty="0">
                <a:solidFill>
                  <a:srgbClr val="FFFFFF"/>
                </a:solidFill>
                <a:ea typeface="+mj-lt"/>
                <a:cs typeface="+mj-lt"/>
              </a:rPr>
              <a:t> </a:t>
            </a:r>
            <a:r>
              <a:rPr lang="pt-BR" sz="4000" dirty="0" err="1">
                <a:solidFill>
                  <a:srgbClr val="FFFFFF"/>
                </a:solidFill>
                <a:ea typeface="+mj-lt"/>
                <a:cs typeface="+mj-lt"/>
              </a:rPr>
              <a:t>motivation</a:t>
            </a:r>
            <a:endParaRPr lang="pt-BR" dirty="0" err="1"/>
          </a:p>
        </p:txBody>
      </p:sp>
      <p:pic>
        <p:nvPicPr>
          <p:cNvPr id="4" name="Espaço Reservado para Conteúdo 3">
            <a:extLst>
              <a:ext uri="{FF2B5EF4-FFF2-40B4-BE49-F238E27FC236}">
                <a16:creationId xmlns:a16="http://schemas.microsoft.com/office/drawing/2014/main" id="{7DC4636F-E521-7A63-D9A4-2F82734699F3}"/>
              </a:ext>
            </a:extLst>
          </p:cNvPr>
          <p:cNvPicPr>
            <a:picLocks noGrp="1" noChangeAspect="1"/>
          </p:cNvPicPr>
          <p:nvPr>
            <p:ph idx="1"/>
          </p:nvPr>
        </p:nvPicPr>
        <p:blipFill>
          <a:blip r:embed="rId2"/>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1519F212-D0D7-CE00-51F6-227DCE2648A5}"/>
              </a:ext>
            </a:extLst>
          </p:cNvPr>
          <p:cNvPicPr>
            <a:picLocks noChangeAspect="1"/>
          </p:cNvPicPr>
          <p:nvPr/>
        </p:nvPicPr>
        <p:blipFill>
          <a:blip r:embed="rId3"/>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B3B02FD9-5677-4D60-C6DC-7883F2EF896B}"/>
              </a:ext>
            </a:extLst>
          </p:cNvPr>
          <p:cNvPicPr>
            <a:picLocks noChangeAspect="1"/>
          </p:cNvPicPr>
          <p:nvPr/>
        </p:nvPicPr>
        <p:blipFill>
          <a:blip r:embed="rId4"/>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3DFD33BE-1459-5F0C-4916-D1770D0DAB9E}"/>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2</a:t>
            </a:fld>
            <a:endParaRPr lang="pt-BR"/>
          </a:p>
        </p:txBody>
      </p:sp>
      <p:sp>
        <p:nvSpPr>
          <p:cNvPr id="13" name="CaixaDeTexto 12">
            <a:extLst>
              <a:ext uri="{FF2B5EF4-FFF2-40B4-BE49-F238E27FC236}">
                <a16:creationId xmlns:a16="http://schemas.microsoft.com/office/drawing/2014/main" id="{B2274EDA-9F01-B0F9-C90A-CD521A8194BA}"/>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sp>
        <p:nvSpPr>
          <p:cNvPr id="17" name="CaixaDeTexto 16">
            <a:extLst>
              <a:ext uri="{FF2B5EF4-FFF2-40B4-BE49-F238E27FC236}">
                <a16:creationId xmlns:a16="http://schemas.microsoft.com/office/drawing/2014/main" id="{EEB4830F-AE84-89B6-044F-E5C335272CBF}"/>
              </a:ext>
            </a:extLst>
          </p:cNvPr>
          <p:cNvSpPr txBox="1"/>
          <p:nvPr/>
        </p:nvSpPr>
        <p:spPr>
          <a:xfrm>
            <a:off x="208767" y="1753643"/>
            <a:ext cx="11659643" cy="2372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US" dirty="0">
                <a:ea typeface="+mn-lt"/>
                <a:cs typeface="+mn-lt"/>
              </a:rPr>
              <a:t>Distributed Energy Resources (DERs) are becoming increasingly common in modern electric power systems.</a:t>
            </a:r>
          </a:p>
          <a:p>
            <a:pPr marL="285750" indent="-285750">
              <a:lnSpc>
                <a:spcPct val="150000"/>
              </a:lnSpc>
              <a:buFont typeface="Arial"/>
              <a:buChar char="•"/>
            </a:pPr>
            <a:r>
              <a:rPr lang="en-US" dirty="0">
                <a:ea typeface="+mn-lt"/>
                <a:cs typeface="+mn-lt"/>
              </a:rPr>
              <a:t>1547 - IEEE Standard for Interconnection and Interoperability of Distributed Energy Resources with associated Electric Power Systems Interfaces</a:t>
            </a:r>
            <a:endParaRPr lang="en-US" dirty="0"/>
          </a:p>
          <a:p>
            <a:pPr marL="285750" indent="-285750">
              <a:lnSpc>
                <a:spcPct val="150000"/>
              </a:lnSpc>
              <a:buFont typeface="Arial"/>
              <a:buChar char="•"/>
            </a:pPr>
            <a:endParaRPr lang="en-US" dirty="0"/>
          </a:p>
          <a:p>
            <a:pPr marL="285750" indent="-285750">
              <a:lnSpc>
                <a:spcPct val="200000"/>
              </a:lnSpc>
              <a:buFont typeface="Arial"/>
              <a:buChar char="•"/>
            </a:pPr>
            <a:endParaRPr lang="en-US" dirty="0"/>
          </a:p>
        </p:txBody>
      </p:sp>
      <p:pic>
        <p:nvPicPr>
          <p:cNvPr id="3" name="Imagem 2" descr="Diagrama, Esquemático&#10;&#10;O conteúdo gerado por IA pode estar incorreto.">
            <a:extLst>
              <a:ext uri="{FF2B5EF4-FFF2-40B4-BE49-F238E27FC236}">
                <a16:creationId xmlns:a16="http://schemas.microsoft.com/office/drawing/2014/main" id="{490008AB-8FF1-64A8-A093-21918EAE4327}"/>
              </a:ext>
            </a:extLst>
          </p:cNvPr>
          <p:cNvPicPr>
            <a:picLocks noChangeAspect="1"/>
          </p:cNvPicPr>
          <p:nvPr/>
        </p:nvPicPr>
        <p:blipFill>
          <a:blip r:embed="rId5"/>
          <a:stretch>
            <a:fillRect/>
          </a:stretch>
        </p:blipFill>
        <p:spPr>
          <a:xfrm>
            <a:off x="566614" y="3233615"/>
            <a:ext cx="4786924" cy="3008923"/>
          </a:xfrm>
          <a:prstGeom prst="rect">
            <a:avLst/>
          </a:prstGeom>
        </p:spPr>
      </p:pic>
      <p:pic>
        <p:nvPicPr>
          <p:cNvPr id="5" name="Imagem 4" descr="Tabela&#10;&#10;O conteúdo gerado por IA pode estar incorreto.">
            <a:extLst>
              <a:ext uri="{FF2B5EF4-FFF2-40B4-BE49-F238E27FC236}">
                <a16:creationId xmlns:a16="http://schemas.microsoft.com/office/drawing/2014/main" id="{DA17549A-1B97-EB55-F78D-DA46F5AE0E11}"/>
              </a:ext>
            </a:extLst>
          </p:cNvPr>
          <p:cNvPicPr>
            <a:picLocks noChangeAspect="1"/>
          </p:cNvPicPr>
          <p:nvPr/>
        </p:nvPicPr>
        <p:blipFill>
          <a:blip r:embed="rId6"/>
          <a:stretch>
            <a:fillRect/>
          </a:stretch>
        </p:blipFill>
        <p:spPr>
          <a:xfrm>
            <a:off x="5921252" y="3104539"/>
            <a:ext cx="5742110" cy="2934922"/>
          </a:xfrm>
          <a:prstGeom prst="rect">
            <a:avLst/>
          </a:prstGeom>
        </p:spPr>
      </p:pic>
      <p:pic>
        <p:nvPicPr>
          <p:cNvPr id="7" name="Imagem 6">
            <a:extLst>
              <a:ext uri="{FF2B5EF4-FFF2-40B4-BE49-F238E27FC236}">
                <a16:creationId xmlns:a16="http://schemas.microsoft.com/office/drawing/2014/main" id="{5DEDC11E-DC39-02E3-5A98-55B88D07D5A2}"/>
              </a:ext>
            </a:extLst>
          </p:cNvPr>
          <p:cNvPicPr>
            <a:picLocks noChangeAspect="1"/>
          </p:cNvPicPr>
          <p:nvPr/>
        </p:nvPicPr>
        <p:blipFill>
          <a:blip r:embed="rId7"/>
          <a:stretch>
            <a:fillRect/>
          </a:stretch>
        </p:blipFill>
        <p:spPr>
          <a:xfrm>
            <a:off x="1843940" y="6378086"/>
            <a:ext cx="434733" cy="383444"/>
          </a:xfrm>
          <a:prstGeom prst="rect">
            <a:avLst/>
          </a:prstGeom>
        </p:spPr>
      </p:pic>
    </p:spTree>
    <p:extLst>
      <p:ext uri="{BB962C8B-B14F-4D97-AF65-F5344CB8AC3E}">
        <p14:creationId xmlns:p14="http://schemas.microsoft.com/office/powerpoint/2010/main" val="292799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C7A6D2-486E-AFC8-69A3-6AB5DF5E13C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233DA8-2D3F-5EC7-6C0A-C781F511A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CA0F285-7599-70DD-F4DB-54479A10F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62FE1F-8239-225B-B92A-9C5992C86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21EBF6-9F23-07FF-78B1-8973BCC73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886606-05DF-8274-3597-1D76AFF76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D88926-15A7-1829-A52B-9177DE445479}"/>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Introduction</a:t>
            </a:r>
            <a:r>
              <a:rPr lang="pt-BR" sz="4000" dirty="0">
                <a:solidFill>
                  <a:srgbClr val="FFFFFF"/>
                </a:solidFill>
                <a:ea typeface="+mj-lt"/>
                <a:cs typeface="+mj-lt"/>
              </a:rPr>
              <a:t> </a:t>
            </a:r>
            <a:r>
              <a:rPr lang="pt-BR" sz="4000" dirty="0" err="1">
                <a:solidFill>
                  <a:srgbClr val="FFFFFF"/>
                </a:solidFill>
                <a:ea typeface="+mj-lt"/>
                <a:cs typeface="+mj-lt"/>
              </a:rPr>
              <a:t>and</a:t>
            </a:r>
            <a:r>
              <a:rPr lang="pt-BR" sz="4000" dirty="0">
                <a:solidFill>
                  <a:srgbClr val="FFFFFF"/>
                </a:solidFill>
                <a:ea typeface="+mj-lt"/>
                <a:cs typeface="+mj-lt"/>
              </a:rPr>
              <a:t> </a:t>
            </a:r>
            <a:r>
              <a:rPr lang="pt-BR" sz="4000" dirty="0" err="1">
                <a:solidFill>
                  <a:srgbClr val="FFFFFF"/>
                </a:solidFill>
                <a:ea typeface="+mj-lt"/>
                <a:cs typeface="+mj-lt"/>
              </a:rPr>
              <a:t>motivation</a:t>
            </a:r>
            <a:endParaRPr lang="pt-BR" dirty="0" err="1"/>
          </a:p>
        </p:txBody>
      </p:sp>
      <p:pic>
        <p:nvPicPr>
          <p:cNvPr id="4" name="Espaço Reservado para Conteúdo 3">
            <a:extLst>
              <a:ext uri="{FF2B5EF4-FFF2-40B4-BE49-F238E27FC236}">
                <a16:creationId xmlns:a16="http://schemas.microsoft.com/office/drawing/2014/main" id="{55E91E95-563E-90CC-3D4F-260F78E84EF4}"/>
              </a:ext>
            </a:extLst>
          </p:cNvPr>
          <p:cNvPicPr>
            <a:picLocks noGrp="1" noChangeAspect="1"/>
          </p:cNvPicPr>
          <p:nvPr>
            <p:ph idx="1"/>
          </p:nvPr>
        </p:nvPicPr>
        <p:blipFill>
          <a:blip r:embed="rId2"/>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2BF9D398-0DE0-3088-3B5C-AE53A9E9D10E}"/>
              </a:ext>
            </a:extLst>
          </p:cNvPr>
          <p:cNvPicPr>
            <a:picLocks noChangeAspect="1"/>
          </p:cNvPicPr>
          <p:nvPr/>
        </p:nvPicPr>
        <p:blipFill>
          <a:blip r:embed="rId3"/>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E5F70593-1C45-3571-C513-3CAB1AD2351B}"/>
              </a:ext>
            </a:extLst>
          </p:cNvPr>
          <p:cNvPicPr>
            <a:picLocks noChangeAspect="1"/>
          </p:cNvPicPr>
          <p:nvPr/>
        </p:nvPicPr>
        <p:blipFill>
          <a:blip r:embed="rId4"/>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E35966F6-8ACA-467D-0A39-9848B3AB6D5F}"/>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3</a:t>
            </a:fld>
            <a:endParaRPr lang="pt-BR"/>
          </a:p>
        </p:txBody>
      </p:sp>
      <p:sp>
        <p:nvSpPr>
          <p:cNvPr id="13" name="CaixaDeTexto 12">
            <a:extLst>
              <a:ext uri="{FF2B5EF4-FFF2-40B4-BE49-F238E27FC236}">
                <a16:creationId xmlns:a16="http://schemas.microsoft.com/office/drawing/2014/main" id="{2A1588A8-B1E3-1D9A-8B4C-BE9E19F549F3}"/>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descr="Gráfico&#10;&#10;O conteúdo gerado por IA pode estar incorreto.">
            <a:extLst>
              <a:ext uri="{FF2B5EF4-FFF2-40B4-BE49-F238E27FC236}">
                <a16:creationId xmlns:a16="http://schemas.microsoft.com/office/drawing/2014/main" id="{4FBD1FF9-496C-B815-9BA5-D0137E3E7F5E}"/>
              </a:ext>
            </a:extLst>
          </p:cNvPr>
          <p:cNvPicPr>
            <a:picLocks noChangeAspect="1"/>
          </p:cNvPicPr>
          <p:nvPr/>
        </p:nvPicPr>
        <p:blipFill>
          <a:blip r:embed="rId5"/>
          <a:stretch>
            <a:fillRect/>
          </a:stretch>
        </p:blipFill>
        <p:spPr>
          <a:xfrm>
            <a:off x="2878888" y="1719384"/>
            <a:ext cx="5926222" cy="4259386"/>
          </a:xfrm>
          <a:prstGeom prst="rect">
            <a:avLst/>
          </a:prstGeom>
        </p:spPr>
      </p:pic>
      <p:pic>
        <p:nvPicPr>
          <p:cNvPr id="18" name="Imagem 17">
            <a:extLst>
              <a:ext uri="{FF2B5EF4-FFF2-40B4-BE49-F238E27FC236}">
                <a16:creationId xmlns:a16="http://schemas.microsoft.com/office/drawing/2014/main" id="{24050F58-15C4-A553-1BD5-57A237D50DE4}"/>
              </a:ext>
            </a:extLst>
          </p:cNvPr>
          <p:cNvPicPr>
            <a:picLocks noChangeAspect="1"/>
          </p:cNvPicPr>
          <p:nvPr/>
        </p:nvPicPr>
        <p:blipFill>
          <a:blip r:embed="rId6"/>
          <a:stretch>
            <a:fillRect/>
          </a:stretch>
        </p:blipFill>
        <p:spPr>
          <a:xfrm>
            <a:off x="1843940" y="6378086"/>
            <a:ext cx="434733" cy="383444"/>
          </a:xfrm>
          <a:prstGeom prst="rect">
            <a:avLst/>
          </a:prstGeom>
        </p:spPr>
      </p:pic>
    </p:spTree>
    <p:extLst>
      <p:ext uri="{BB962C8B-B14F-4D97-AF65-F5344CB8AC3E}">
        <p14:creationId xmlns:p14="http://schemas.microsoft.com/office/powerpoint/2010/main" val="3649564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0D5204-5AF0-F71E-352D-5BBA35DBBC8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0E58C27-DDCB-8FD1-9E2C-85B87DB18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B1D766-038B-4E9F-87A6-195B181D3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9ABC4B-7E5B-EED5-34BA-718CB3C92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FAF795-FEFD-FBE6-CBCB-433C18859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37E914-432F-9F0A-A309-15DC7660A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0E0005-9DA5-E073-C439-EBC5C5540553}"/>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Introduction</a:t>
            </a:r>
            <a:r>
              <a:rPr lang="pt-BR" sz="4000" dirty="0">
                <a:solidFill>
                  <a:srgbClr val="FFFFFF"/>
                </a:solidFill>
                <a:ea typeface="+mj-lt"/>
                <a:cs typeface="+mj-lt"/>
              </a:rPr>
              <a:t> </a:t>
            </a:r>
            <a:r>
              <a:rPr lang="pt-BR" sz="4000" dirty="0" err="1">
                <a:solidFill>
                  <a:srgbClr val="FFFFFF"/>
                </a:solidFill>
                <a:ea typeface="+mj-lt"/>
                <a:cs typeface="+mj-lt"/>
              </a:rPr>
              <a:t>and</a:t>
            </a:r>
            <a:r>
              <a:rPr lang="pt-BR" sz="4000" dirty="0">
                <a:solidFill>
                  <a:srgbClr val="FFFFFF"/>
                </a:solidFill>
                <a:ea typeface="+mj-lt"/>
                <a:cs typeface="+mj-lt"/>
              </a:rPr>
              <a:t> </a:t>
            </a:r>
            <a:r>
              <a:rPr lang="pt-BR" sz="4000" dirty="0" err="1">
                <a:solidFill>
                  <a:srgbClr val="FFFFFF"/>
                </a:solidFill>
                <a:ea typeface="+mj-lt"/>
                <a:cs typeface="+mj-lt"/>
              </a:rPr>
              <a:t>motivation</a:t>
            </a:r>
            <a:endParaRPr lang="pt-BR" dirty="0" err="1"/>
          </a:p>
        </p:txBody>
      </p:sp>
      <p:pic>
        <p:nvPicPr>
          <p:cNvPr id="4" name="Espaço Reservado para Conteúdo 3">
            <a:extLst>
              <a:ext uri="{FF2B5EF4-FFF2-40B4-BE49-F238E27FC236}">
                <a16:creationId xmlns:a16="http://schemas.microsoft.com/office/drawing/2014/main" id="{17FA9B54-4024-4FE1-3D32-EF132BE17F12}"/>
              </a:ext>
            </a:extLst>
          </p:cNvPr>
          <p:cNvPicPr>
            <a:picLocks noGrp="1" noChangeAspect="1"/>
          </p:cNvPicPr>
          <p:nvPr>
            <p:ph idx="1"/>
          </p:nvPr>
        </p:nvPicPr>
        <p:blipFill>
          <a:blip r:embed="rId3"/>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223ED902-60A3-85A6-0566-9D4401D72B3C}"/>
              </a:ext>
            </a:extLst>
          </p:cNvPr>
          <p:cNvPicPr>
            <a:picLocks noChangeAspect="1"/>
          </p:cNvPicPr>
          <p:nvPr/>
        </p:nvPicPr>
        <p:blipFill>
          <a:blip r:embed="rId4"/>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5DB58246-17C9-5B58-BF55-2C22B4622055}"/>
              </a:ext>
            </a:extLst>
          </p:cNvPr>
          <p:cNvPicPr>
            <a:picLocks noChangeAspect="1"/>
          </p:cNvPicPr>
          <p:nvPr/>
        </p:nvPicPr>
        <p:blipFill>
          <a:blip r:embed="rId5"/>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BD61A8D1-22AB-F2F0-75D9-E2B9EF0060AF}"/>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4</a:t>
            </a:fld>
            <a:endParaRPr lang="pt-BR"/>
          </a:p>
        </p:txBody>
      </p:sp>
      <p:sp>
        <p:nvSpPr>
          <p:cNvPr id="13" name="CaixaDeTexto 12">
            <a:extLst>
              <a:ext uri="{FF2B5EF4-FFF2-40B4-BE49-F238E27FC236}">
                <a16:creationId xmlns:a16="http://schemas.microsoft.com/office/drawing/2014/main" id="{79AC4BAC-B537-77AB-8DF0-326A8912815E}"/>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sp>
        <p:nvSpPr>
          <p:cNvPr id="17" name="CaixaDeTexto 16">
            <a:extLst>
              <a:ext uri="{FF2B5EF4-FFF2-40B4-BE49-F238E27FC236}">
                <a16:creationId xmlns:a16="http://schemas.microsoft.com/office/drawing/2014/main" id="{8D7822DD-378B-7D33-770F-05D42392F8A5}"/>
              </a:ext>
            </a:extLst>
          </p:cNvPr>
          <p:cNvSpPr txBox="1"/>
          <p:nvPr/>
        </p:nvSpPr>
        <p:spPr>
          <a:xfrm>
            <a:off x="199842" y="1676819"/>
            <a:ext cx="11659643" cy="2372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ea typeface="+mn-lt"/>
                <a:cs typeface="+mn-lt"/>
              </a:rPr>
              <a:t>Multifunctional inverter (ancillary services) appears as an attractive solution to the new updates of connecting DERs to the electric power system</a:t>
            </a:r>
            <a:endParaRPr lang="pt-BR" dirty="0">
              <a:ea typeface="+mn-lt"/>
              <a:cs typeface="+mn-lt"/>
            </a:endParaRPr>
          </a:p>
          <a:p>
            <a:pPr marL="285750" indent="-285750">
              <a:lnSpc>
                <a:spcPct val="200000"/>
              </a:lnSpc>
              <a:buFont typeface="Arial"/>
              <a:buChar char="•"/>
            </a:pPr>
            <a:endParaRPr lang="en-US" dirty="0"/>
          </a:p>
          <a:p>
            <a:pPr marL="285750" indent="-285750">
              <a:lnSpc>
                <a:spcPct val="150000"/>
              </a:lnSpc>
              <a:buFont typeface="Arial"/>
              <a:buChar char="•"/>
            </a:pPr>
            <a:endParaRPr lang="en-US" dirty="0"/>
          </a:p>
          <a:p>
            <a:pPr marL="285750" indent="-285750">
              <a:lnSpc>
                <a:spcPct val="200000"/>
              </a:lnSpc>
              <a:buFont typeface="Arial"/>
              <a:buChar char="•"/>
            </a:pPr>
            <a:endParaRPr lang="en-US" dirty="0"/>
          </a:p>
        </p:txBody>
      </p:sp>
      <p:pic>
        <p:nvPicPr>
          <p:cNvPr id="5" name="Imagem 4" descr="Gráfico, Gráfico de linhas&#10;&#10;O conteúdo gerado por IA pode estar incorreto.">
            <a:extLst>
              <a:ext uri="{FF2B5EF4-FFF2-40B4-BE49-F238E27FC236}">
                <a16:creationId xmlns:a16="http://schemas.microsoft.com/office/drawing/2014/main" id="{AF073638-1879-CA4D-45E7-4013FB73602F}"/>
              </a:ext>
            </a:extLst>
          </p:cNvPr>
          <p:cNvPicPr>
            <a:picLocks noChangeAspect="1"/>
          </p:cNvPicPr>
          <p:nvPr/>
        </p:nvPicPr>
        <p:blipFill>
          <a:blip r:embed="rId6"/>
          <a:srcRect b="5791"/>
          <a:stretch>
            <a:fillRect/>
          </a:stretch>
        </p:blipFill>
        <p:spPr>
          <a:xfrm>
            <a:off x="3366507" y="2479613"/>
            <a:ext cx="5061929" cy="3407373"/>
          </a:xfrm>
          <a:prstGeom prst="rect">
            <a:avLst/>
          </a:prstGeom>
        </p:spPr>
      </p:pic>
      <p:pic>
        <p:nvPicPr>
          <p:cNvPr id="7" name="Imagem 6">
            <a:extLst>
              <a:ext uri="{FF2B5EF4-FFF2-40B4-BE49-F238E27FC236}">
                <a16:creationId xmlns:a16="http://schemas.microsoft.com/office/drawing/2014/main" id="{33648E95-9EF5-49F8-2387-189D308BE06C}"/>
              </a:ext>
            </a:extLst>
          </p:cNvPr>
          <p:cNvPicPr>
            <a:picLocks noChangeAspect="1"/>
          </p:cNvPicPr>
          <p:nvPr/>
        </p:nvPicPr>
        <p:blipFill>
          <a:blip r:embed="rId7"/>
          <a:stretch>
            <a:fillRect/>
          </a:stretch>
        </p:blipFill>
        <p:spPr>
          <a:xfrm>
            <a:off x="1843940" y="6378086"/>
            <a:ext cx="434733" cy="383444"/>
          </a:xfrm>
          <a:prstGeom prst="rect">
            <a:avLst/>
          </a:prstGeom>
        </p:spPr>
      </p:pic>
      <p:sp>
        <p:nvSpPr>
          <p:cNvPr id="3" name="CaixaDeTexto 2">
            <a:extLst>
              <a:ext uri="{FF2B5EF4-FFF2-40B4-BE49-F238E27FC236}">
                <a16:creationId xmlns:a16="http://schemas.microsoft.com/office/drawing/2014/main" id="{7BD6D46D-61BA-FB8F-5730-978A8927FE5B}"/>
              </a:ext>
            </a:extLst>
          </p:cNvPr>
          <p:cNvSpPr txBox="1"/>
          <p:nvPr/>
        </p:nvSpPr>
        <p:spPr>
          <a:xfrm>
            <a:off x="2131259" y="5893872"/>
            <a:ext cx="8022389" cy="369332"/>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Fig. 1: </a:t>
            </a:r>
            <a:r>
              <a:rPr lang="pt-BR" dirty="0" err="1">
                <a:latin typeface="Times New Roman" panose="02020603050405020304" pitchFamily="18" charset="0"/>
                <a:cs typeface="Times New Roman" panose="02020603050405020304" pitchFamily="18" charset="0"/>
              </a:rPr>
              <a:t>Effects</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of</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active</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and</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reactive</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power</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on</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voltage</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change</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at</a:t>
            </a:r>
            <a:r>
              <a:rPr lang="pt-BR" dirty="0">
                <a:latin typeface="Times New Roman" panose="02020603050405020304" pitchFamily="18" charset="0"/>
                <a:cs typeface="Times New Roman" panose="02020603050405020304" pitchFamily="18" charset="0"/>
              </a:rPr>
              <a:t> diferente X/R </a:t>
            </a:r>
            <a:r>
              <a:rPr lang="pt-BR" dirty="0" err="1">
                <a:latin typeface="Times New Roman" panose="02020603050405020304" pitchFamily="18" charset="0"/>
                <a:cs typeface="Times New Roman" panose="02020603050405020304" pitchFamily="18" charset="0"/>
              </a:rPr>
              <a:t>ratios</a:t>
            </a:r>
            <a:r>
              <a:rPr lang="pt-B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3783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32A377-214B-1241-E081-68904EFE7C0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36F69F-25A2-D93B-6979-1475BEDCC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B54E75-407D-0F4C-C38B-488498464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2AA5B7-B031-830F-DCEC-E232D01EB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8ACCB5-E2E1-2E2E-83E6-759872E5B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53CC4F-F8DA-B6A8-5E83-24BDB6E4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FD1670-FFA3-DC5E-DC17-1759D0CBA66A}"/>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Proposed</a:t>
            </a:r>
            <a:r>
              <a:rPr lang="pt-BR" sz="4000" dirty="0">
                <a:solidFill>
                  <a:srgbClr val="FFFFFF"/>
                </a:solidFill>
                <a:ea typeface="+mj-lt"/>
                <a:cs typeface="+mj-lt"/>
              </a:rPr>
              <a:t> System </a:t>
            </a:r>
            <a:r>
              <a:rPr lang="pt-BR" sz="4000" dirty="0" err="1">
                <a:solidFill>
                  <a:srgbClr val="FFFFFF"/>
                </a:solidFill>
                <a:ea typeface="+mj-lt"/>
                <a:cs typeface="+mj-lt"/>
              </a:rPr>
              <a:t>and</a:t>
            </a:r>
            <a:r>
              <a:rPr lang="pt-BR" sz="4000" dirty="0">
                <a:solidFill>
                  <a:srgbClr val="FFFFFF"/>
                </a:solidFill>
                <a:ea typeface="+mj-lt"/>
                <a:cs typeface="+mj-lt"/>
              </a:rPr>
              <a:t> </a:t>
            </a:r>
            <a:r>
              <a:rPr lang="pt-BR" sz="4000" dirty="0" err="1">
                <a:solidFill>
                  <a:srgbClr val="FFFFFF"/>
                </a:solidFill>
                <a:ea typeface="+mj-lt"/>
                <a:cs typeface="+mj-lt"/>
              </a:rPr>
              <a:t>Control</a:t>
            </a:r>
            <a:r>
              <a:rPr lang="pt-BR" sz="4000" dirty="0">
                <a:solidFill>
                  <a:srgbClr val="FFFFFF"/>
                </a:solidFill>
                <a:ea typeface="+mj-lt"/>
                <a:cs typeface="+mj-lt"/>
              </a:rPr>
              <a:t> </a:t>
            </a:r>
            <a:endParaRPr lang="pt-BR" dirty="0">
              <a:ea typeface="+mj-lt"/>
              <a:cs typeface="+mj-lt"/>
            </a:endParaRPr>
          </a:p>
        </p:txBody>
      </p:sp>
      <p:pic>
        <p:nvPicPr>
          <p:cNvPr id="4" name="Espaço Reservado para Conteúdo 3">
            <a:extLst>
              <a:ext uri="{FF2B5EF4-FFF2-40B4-BE49-F238E27FC236}">
                <a16:creationId xmlns:a16="http://schemas.microsoft.com/office/drawing/2014/main" id="{6657B903-BC21-C8D6-87E0-8675EF8BBD48}"/>
              </a:ext>
            </a:extLst>
          </p:cNvPr>
          <p:cNvPicPr>
            <a:picLocks noGrp="1" noChangeAspect="1"/>
          </p:cNvPicPr>
          <p:nvPr>
            <p:ph idx="1"/>
          </p:nvPr>
        </p:nvPicPr>
        <p:blipFill>
          <a:blip r:embed="rId3"/>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8F04595E-E7A4-BB26-063B-B38323FAC7EB}"/>
              </a:ext>
            </a:extLst>
          </p:cNvPr>
          <p:cNvPicPr>
            <a:picLocks noChangeAspect="1"/>
          </p:cNvPicPr>
          <p:nvPr/>
        </p:nvPicPr>
        <p:blipFill>
          <a:blip r:embed="rId4"/>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A97D9D60-4A6B-361D-9936-99F69FC106ED}"/>
              </a:ext>
            </a:extLst>
          </p:cNvPr>
          <p:cNvPicPr>
            <a:picLocks noChangeAspect="1"/>
          </p:cNvPicPr>
          <p:nvPr/>
        </p:nvPicPr>
        <p:blipFill>
          <a:blip r:embed="rId5"/>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DCF02AE6-C139-89B9-9FE4-38F8AEE9DF0D}"/>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5</a:t>
            </a:fld>
            <a:endParaRPr lang="pt-BR"/>
          </a:p>
        </p:txBody>
      </p:sp>
      <p:sp>
        <p:nvSpPr>
          <p:cNvPr id="13" name="CaixaDeTexto 12">
            <a:extLst>
              <a:ext uri="{FF2B5EF4-FFF2-40B4-BE49-F238E27FC236}">
                <a16:creationId xmlns:a16="http://schemas.microsoft.com/office/drawing/2014/main" id="{F062184C-EA60-2034-FB68-0AA55033D9FF}"/>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sp>
        <p:nvSpPr>
          <p:cNvPr id="17" name="CaixaDeTexto 16">
            <a:extLst>
              <a:ext uri="{FF2B5EF4-FFF2-40B4-BE49-F238E27FC236}">
                <a16:creationId xmlns:a16="http://schemas.microsoft.com/office/drawing/2014/main" id="{90F6F160-FCCC-4742-FD2A-A019A4B9B219}"/>
              </a:ext>
            </a:extLst>
          </p:cNvPr>
          <p:cNvSpPr txBox="1"/>
          <p:nvPr/>
        </p:nvSpPr>
        <p:spPr>
          <a:xfrm>
            <a:off x="208767" y="1753643"/>
            <a:ext cx="11659643" cy="4068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lnSpc>
                <a:spcPct val="150000"/>
              </a:lnSpc>
              <a:buFont typeface="Arial"/>
              <a:buChar char="•"/>
            </a:pPr>
            <a:r>
              <a:rPr lang="en-US" sz="2400" b="1" dirty="0">
                <a:ea typeface="+mn-lt"/>
                <a:cs typeface="+mn-lt"/>
              </a:rPr>
              <a:t>The point is: </a:t>
            </a:r>
            <a:r>
              <a:rPr lang="en-US" sz="2400" b="1" dirty="0" err="1">
                <a:ea typeface="+mn-lt"/>
                <a:cs typeface="+mn-lt"/>
              </a:rPr>
              <a:t>multifunciotnal</a:t>
            </a:r>
            <a:r>
              <a:rPr lang="en-US" sz="2400" b="1" dirty="0">
                <a:ea typeface="+mn-lt"/>
                <a:cs typeface="+mn-lt"/>
              </a:rPr>
              <a:t> converters (MFGTI) will are a reality in power systems. And it will be much more</a:t>
            </a:r>
            <a:endParaRPr lang="pt-BR" dirty="0"/>
          </a:p>
          <a:p>
            <a:pPr marL="285750" indent="-285750">
              <a:lnSpc>
                <a:spcPct val="150000"/>
              </a:lnSpc>
              <a:buFont typeface="Arial"/>
              <a:buChar char="•"/>
            </a:pPr>
            <a:r>
              <a:rPr lang="en-US" dirty="0">
                <a:ea typeface="+mn-lt"/>
                <a:cs typeface="+mn-lt"/>
              </a:rPr>
              <a:t>Develop a multifunctional inverter to address the IEEE1547-2023</a:t>
            </a:r>
          </a:p>
          <a:p>
            <a:pPr marL="285750" indent="-285750">
              <a:lnSpc>
                <a:spcPct val="150000"/>
              </a:lnSpc>
              <a:buFont typeface="Arial"/>
              <a:buChar char="•"/>
            </a:pPr>
            <a:r>
              <a:rPr lang="en-US" dirty="0"/>
              <a:t>Even though the IEEE1547 does not talk about current Harmonic compensation, the proposed inverter is already ready for such a compensation.</a:t>
            </a:r>
          </a:p>
          <a:p>
            <a:pPr marL="285750" indent="-285750">
              <a:lnSpc>
                <a:spcPct val="150000"/>
              </a:lnSpc>
              <a:buFont typeface="Arial"/>
              <a:buChar char="•"/>
            </a:pPr>
            <a:r>
              <a:rPr lang="en-US" dirty="0"/>
              <a:t>Use of the Conservative Power Theory to compute power quantities of loads. </a:t>
            </a:r>
          </a:p>
          <a:p>
            <a:pPr marL="285750" indent="-285750">
              <a:lnSpc>
                <a:spcPct val="150000"/>
              </a:lnSpc>
              <a:buFont typeface="Arial"/>
              <a:buChar char="•"/>
            </a:pPr>
            <a:r>
              <a:rPr lang="en-US" dirty="0"/>
              <a:t>7 modes of operation.</a:t>
            </a:r>
          </a:p>
          <a:p>
            <a:pPr marL="285750" indent="-285750">
              <a:lnSpc>
                <a:spcPct val="150000"/>
              </a:lnSpc>
              <a:buFont typeface="Arial"/>
              <a:buChar char="•"/>
            </a:pPr>
            <a:r>
              <a:rPr lang="en-US" dirty="0"/>
              <a:t>Use just one current controller for all modes of operation, differently from switchable controller strategies in inverters with ancillary services. </a:t>
            </a:r>
          </a:p>
        </p:txBody>
      </p:sp>
      <p:pic>
        <p:nvPicPr>
          <p:cNvPr id="5" name="Imagem 4">
            <a:extLst>
              <a:ext uri="{FF2B5EF4-FFF2-40B4-BE49-F238E27FC236}">
                <a16:creationId xmlns:a16="http://schemas.microsoft.com/office/drawing/2014/main" id="{1192453E-4EAC-8CA8-ABF0-5D1BD2F99005}"/>
              </a:ext>
            </a:extLst>
          </p:cNvPr>
          <p:cNvPicPr>
            <a:picLocks noChangeAspect="1"/>
          </p:cNvPicPr>
          <p:nvPr/>
        </p:nvPicPr>
        <p:blipFill>
          <a:blip r:embed="rId6"/>
          <a:stretch>
            <a:fillRect/>
          </a:stretch>
        </p:blipFill>
        <p:spPr>
          <a:xfrm>
            <a:off x="1843940" y="6378086"/>
            <a:ext cx="434733" cy="383444"/>
          </a:xfrm>
          <a:prstGeom prst="rect">
            <a:avLst/>
          </a:prstGeom>
        </p:spPr>
      </p:pic>
    </p:spTree>
    <p:extLst>
      <p:ext uri="{BB962C8B-B14F-4D97-AF65-F5344CB8AC3E}">
        <p14:creationId xmlns:p14="http://schemas.microsoft.com/office/powerpoint/2010/main" val="329807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8E16BD-BB0C-28E4-5F27-37341B21BCA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40ABF8-FE1C-34BB-370F-F47C77794A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6EA830-014D-09F5-982A-3505E5BC3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112129-5D5E-D5C2-D1AB-6B349BD47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284909-B6FB-0291-526A-815D5BC82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2A28F9A-19C7-4D7D-018C-247EEF45D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106245E-11CD-C8A4-BF79-B657D568EA27}"/>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Proposed</a:t>
            </a:r>
            <a:r>
              <a:rPr lang="pt-BR" sz="4000" dirty="0">
                <a:solidFill>
                  <a:srgbClr val="FFFFFF"/>
                </a:solidFill>
                <a:ea typeface="+mj-lt"/>
                <a:cs typeface="+mj-lt"/>
              </a:rPr>
              <a:t> System </a:t>
            </a:r>
            <a:r>
              <a:rPr lang="pt-BR" sz="4000" dirty="0" err="1">
                <a:solidFill>
                  <a:srgbClr val="FFFFFF"/>
                </a:solidFill>
                <a:ea typeface="+mj-lt"/>
                <a:cs typeface="+mj-lt"/>
              </a:rPr>
              <a:t>and</a:t>
            </a:r>
            <a:r>
              <a:rPr lang="pt-BR" sz="4000" dirty="0">
                <a:solidFill>
                  <a:srgbClr val="FFFFFF"/>
                </a:solidFill>
                <a:ea typeface="+mj-lt"/>
                <a:cs typeface="+mj-lt"/>
              </a:rPr>
              <a:t> </a:t>
            </a:r>
            <a:r>
              <a:rPr lang="pt-BR" sz="4000" dirty="0" err="1">
                <a:solidFill>
                  <a:srgbClr val="FFFFFF"/>
                </a:solidFill>
                <a:ea typeface="+mj-lt"/>
                <a:cs typeface="+mj-lt"/>
              </a:rPr>
              <a:t>Control</a:t>
            </a:r>
            <a:r>
              <a:rPr lang="pt-BR" sz="4000" dirty="0">
                <a:solidFill>
                  <a:srgbClr val="FFFFFF"/>
                </a:solidFill>
                <a:ea typeface="+mj-lt"/>
                <a:cs typeface="+mj-lt"/>
              </a:rPr>
              <a:t> </a:t>
            </a:r>
            <a:endParaRPr lang="pt-BR" dirty="0">
              <a:ea typeface="+mj-lt"/>
              <a:cs typeface="+mj-lt"/>
            </a:endParaRPr>
          </a:p>
        </p:txBody>
      </p:sp>
      <p:pic>
        <p:nvPicPr>
          <p:cNvPr id="4" name="Espaço Reservado para Conteúdo 3">
            <a:extLst>
              <a:ext uri="{FF2B5EF4-FFF2-40B4-BE49-F238E27FC236}">
                <a16:creationId xmlns:a16="http://schemas.microsoft.com/office/drawing/2014/main" id="{2B2B82D1-F498-4F66-0E4A-8F83F6E2B5A1}"/>
              </a:ext>
            </a:extLst>
          </p:cNvPr>
          <p:cNvPicPr>
            <a:picLocks noGrp="1" noChangeAspect="1"/>
          </p:cNvPicPr>
          <p:nvPr>
            <p:ph idx="1"/>
          </p:nvPr>
        </p:nvPicPr>
        <p:blipFill>
          <a:blip r:embed="rId2"/>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6DBB29AA-476F-3E09-AD7B-9FAC2C562118}"/>
              </a:ext>
            </a:extLst>
          </p:cNvPr>
          <p:cNvPicPr>
            <a:picLocks noChangeAspect="1"/>
          </p:cNvPicPr>
          <p:nvPr/>
        </p:nvPicPr>
        <p:blipFill>
          <a:blip r:embed="rId3"/>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6578994A-211B-A4C8-2400-B4301A7FF286}"/>
              </a:ext>
            </a:extLst>
          </p:cNvPr>
          <p:cNvPicPr>
            <a:picLocks noChangeAspect="1"/>
          </p:cNvPicPr>
          <p:nvPr/>
        </p:nvPicPr>
        <p:blipFill>
          <a:blip r:embed="rId4"/>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32C5492A-BCA1-7972-19B2-715F0B6715D8}"/>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6</a:t>
            </a:fld>
            <a:endParaRPr lang="pt-BR"/>
          </a:p>
        </p:txBody>
      </p:sp>
      <p:sp>
        <p:nvSpPr>
          <p:cNvPr id="13" name="CaixaDeTexto 12">
            <a:extLst>
              <a:ext uri="{FF2B5EF4-FFF2-40B4-BE49-F238E27FC236}">
                <a16:creationId xmlns:a16="http://schemas.microsoft.com/office/drawing/2014/main" id="{E6DBFF6C-FCD2-CFD7-6FC6-F165D0C9D898}"/>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5" name="Imagem 4" descr="Diagrama, Esquemático&#10;&#10;O conteúdo gerado por IA pode estar incorreto.">
            <a:extLst>
              <a:ext uri="{FF2B5EF4-FFF2-40B4-BE49-F238E27FC236}">
                <a16:creationId xmlns:a16="http://schemas.microsoft.com/office/drawing/2014/main" id="{0EEB5059-7330-AF15-4BAE-E9421737CDD6}"/>
              </a:ext>
            </a:extLst>
          </p:cNvPr>
          <p:cNvPicPr>
            <a:picLocks noChangeAspect="1"/>
          </p:cNvPicPr>
          <p:nvPr/>
        </p:nvPicPr>
        <p:blipFill>
          <a:blip r:embed="rId5"/>
          <a:srcRect b="11925"/>
          <a:stretch>
            <a:fillRect/>
          </a:stretch>
        </p:blipFill>
        <p:spPr>
          <a:xfrm>
            <a:off x="0" y="1633155"/>
            <a:ext cx="12192000" cy="2974360"/>
          </a:xfrm>
          <a:prstGeom prst="rect">
            <a:avLst/>
          </a:prstGeom>
        </p:spPr>
      </p:pic>
      <p:pic>
        <p:nvPicPr>
          <p:cNvPr id="7" name="Imagem 6">
            <a:extLst>
              <a:ext uri="{FF2B5EF4-FFF2-40B4-BE49-F238E27FC236}">
                <a16:creationId xmlns:a16="http://schemas.microsoft.com/office/drawing/2014/main" id="{B1F0EB95-2CD2-D04A-F535-AC862E9EBCF5}"/>
              </a:ext>
            </a:extLst>
          </p:cNvPr>
          <p:cNvPicPr>
            <a:picLocks noChangeAspect="1"/>
          </p:cNvPicPr>
          <p:nvPr/>
        </p:nvPicPr>
        <p:blipFill>
          <a:blip r:embed="rId6"/>
          <a:stretch>
            <a:fillRect/>
          </a:stretch>
        </p:blipFill>
        <p:spPr>
          <a:xfrm>
            <a:off x="1843940" y="6378086"/>
            <a:ext cx="434733" cy="383444"/>
          </a:xfrm>
          <a:prstGeom prst="rect">
            <a:avLst/>
          </a:prstGeom>
        </p:spPr>
      </p:pic>
      <p:cxnSp>
        <p:nvCxnSpPr>
          <p:cNvPr id="3" name="Conector de Seta Reta 2">
            <a:extLst>
              <a:ext uri="{FF2B5EF4-FFF2-40B4-BE49-F238E27FC236}">
                <a16:creationId xmlns:a16="http://schemas.microsoft.com/office/drawing/2014/main" id="{B871DA0B-356B-A400-617E-B8560863626F}"/>
              </a:ext>
            </a:extLst>
          </p:cNvPr>
          <p:cNvCxnSpPr/>
          <p:nvPr/>
        </p:nvCxnSpPr>
        <p:spPr>
          <a:xfrm flipV="1">
            <a:off x="9860726" y="3622843"/>
            <a:ext cx="245225" cy="134629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5" name="Conector de Seta Reta 14">
            <a:extLst>
              <a:ext uri="{FF2B5EF4-FFF2-40B4-BE49-F238E27FC236}">
                <a16:creationId xmlns:a16="http://schemas.microsoft.com/office/drawing/2014/main" id="{3CCE21E8-ADAF-F5FF-071E-A63E5AFEFB69}"/>
              </a:ext>
            </a:extLst>
          </p:cNvPr>
          <p:cNvCxnSpPr>
            <a:cxnSpLocks/>
          </p:cNvCxnSpPr>
          <p:nvPr/>
        </p:nvCxnSpPr>
        <p:spPr>
          <a:xfrm flipH="1" flipV="1">
            <a:off x="6943129" y="3737665"/>
            <a:ext cx="381076" cy="137760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E0CA2D16-0F23-98CD-836F-63851B39BEB2}"/>
              </a:ext>
            </a:extLst>
          </p:cNvPr>
          <p:cNvSpPr txBox="1"/>
          <p:nvPr/>
        </p:nvSpPr>
        <p:spPr>
          <a:xfrm>
            <a:off x="313369" y="4499141"/>
            <a:ext cx="5594224" cy="369332"/>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Fig. 2: (a) Overview </a:t>
            </a:r>
            <a:r>
              <a:rPr lang="pt-BR" dirty="0" err="1">
                <a:latin typeface="Times New Roman" panose="02020603050405020304" pitchFamily="18" charset="0"/>
                <a:cs typeface="Times New Roman" panose="02020603050405020304" pitchFamily="18" charset="0"/>
              </a:rPr>
              <a:t>of</a:t>
            </a:r>
            <a:r>
              <a:rPr lang="pt-BR" dirty="0">
                <a:latin typeface="Times New Roman" panose="02020603050405020304" pitchFamily="18" charset="0"/>
                <a:cs typeface="Times New Roman" panose="02020603050405020304" pitchFamily="18" charset="0"/>
              </a:rPr>
              <a:t> MFGTI, (b) </a:t>
            </a:r>
            <a:r>
              <a:rPr lang="pt-BR" dirty="0" err="1">
                <a:latin typeface="Times New Roman" panose="02020603050405020304" pitchFamily="18" charset="0"/>
                <a:cs typeface="Times New Roman" panose="02020603050405020304" pitchFamily="18" charset="0"/>
              </a:rPr>
              <a:t>block</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control</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strategy</a:t>
            </a:r>
            <a:r>
              <a:rPr lang="pt-B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94908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297F76-2D8C-697F-0531-0AF43DD28B2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B7B7472-9CB9-46DF-E382-F891D5A02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16B4E7-A0FA-46A6-A1EF-368F2A729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9A575-3148-85A2-0ADD-728C47F57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7B2FAE-C076-BD52-FA91-340002A7C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5DDBDD-5FE5-FAB5-B64F-AA8A0686E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2911FDB-377D-6659-9E88-91589BC714B3}"/>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Proposed</a:t>
            </a:r>
            <a:r>
              <a:rPr lang="pt-BR" sz="4000" dirty="0">
                <a:solidFill>
                  <a:srgbClr val="FFFFFF"/>
                </a:solidFill>
                <a:ea typeface="+mj-lt"/>
                <a:cs typeface="+mj-lt"/>
              </a:rPr>
              <a:t> System </a:t>
            </a:r>
            <a:r>
              <a:rPr lang="pt-BR" sz="4000" dirty="0" err="1">
                <a:solidFill>
                  <a:srgbClr val="FFFFFF"/>
                </a:solidFill>
                <a:ea typeface="+mj-lt"/>
                <a:cs typeface="+mj-lt"/>
              </a:rPr>
              <a:t>and</a:t>
            </a:r>
            <a:r>
              <a:rPr lang="pt-BR" sz="4000" dirty="0">
                <a:solidFill>
                  <a:srgbClr val="FFFFFF"/>
                </a:solidFill>
                <a:ea typeface="+mj-lt"/>
                <a:cs typeface="+mj-lt"/>
              </a:rPr>
              <a:t> </a:t>
            </a:r>
            <a:r>
              <a:rPr lang="pt-BR" sz="4000" dirty="0" err="1">
                <a:solidFill>
                  <a:srgbClr val="FFFFFF"/>
                </a:solidFill>
                <a:ea typeface="+mj-lt"/>
                <a:cs typeface="+mj-lt"/>
              </a:rPr>
              <a:t>Control</a:t>
            </a:r>
            <a:r>
              <a:rPr lang="pt-BR" sz="4000" dirty="0">
                <a:solidFill>
                  <a:srgbClr val="FFFFFF"/>
                </a:solidFill>
                <a:ea typeface="+mj-lt"/>
                <a:cs typeface="+mj-lt"/>
              </a:rPr>
              <a:t> </a:t>
            </a:r>
            <a:endParaRPr lang="pt-BR" dirty="0">
              <a:ea typeface="+mj-lt"/>
              <a:cs typeface="+mj-lt"/>
            </a:endParaRPr>
          </a:p>
        </p:txBody>
      </p:sp>
      <p:pic>
        <p:nvPicPr>
          <p:cNvPr id="4" name="Espaço Reservado para Conteúdo 3">
            <a:extLst>
              <a:ext uri="{FF2B5EF4-FFF2-40B4-BE49-F238E27FC236}">
                <a16:creationId xmlns:a16="http://schemas.microsoft.com/office/drawing/2014/main" id="{DD1948BF-A023-A809-AA72-746574AC5905}"/>
              </a:ext>
            </a:extLst>
          </p:cNvPr>
          <p:cNvPicPr>
            <a:picLocks noGrp="1" noChangeAspect="1"/>
          </p:cNvPicPr>
          <p:nvPr>
            <p:ph idx="1"/>
          </p:nvPr>
        </p:nvPicPr>
        <p:blipFill>
          <a:blip r:embed="rId3"/>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CC5A90C6-2CCD-F191-8EF6-0F3D13A67C32}"/>
              </a:ext>
            </a:extLst>
          </p:cNvPr>
          <p:cNvPicPr>
            <a:picLocks noChangeAspect="1"/>
          </p:cNvPicPr>
          <p:nvPr/>
        </p:nvPicPr>
        <p:blipFill>
          <a:blip r:embed="rId4"/>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C20F0480-B9AE-7E11-AEF1-74BD1A0B2E3F}"/>
              </a:ext>
            </a:extLst>
          </p:cNvPr>
          <p:cNvPicPr>
            <a:picLocks noChangeAspect="1"/>
          </p:cNvPicPr>
          <p:nvPr/>
        </p:nvPicPr>
        <p:blipFill>
          <a:blip r:embed="rId5"/>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7DC50175-1497-F7B1-C511-B58E64FC6875}"/>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7</a:t>
            </a:fld>
            <a:endParaRPr lang="pt-BR"/>
          </a:p>
        </p:txBody>
      </p:sp>
      <p:sp>
        <p:nvSpPr>
          <p:cNvPr id="13" name="CaixaDeTexto 12">
            <a:extLst>
              <a:ext uri="{FF2B5EF4-FFF2-40B4-BE49-F238E27FC236}">
                <a16:creationId xmlns:a16="http://schemas.microsoft.com/office/drawing/2014/main" id="{49748C3F-5F96-A208-B80F-B74063285C8D}"/>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a:extLst>
              <a:ext uri="{FF2B5EF4-FFF2-40B4-BE49-F238E27FC236}">
                <a16:creationId xmlns:a16="http://schemas.microsoft.com/office/drawing/2014/main" id="{A1796CB8-D313-A7DA-8D0B-AEB2788E8DE5}"/>
              </a:ext>
            </a:extLst>
          </p:cNvPr>
          <p:cNvPicPr>
            <a:picLocks noChangeAspect="1"/>
          </p:cNvPicPr>
          <p:nvPr/>
        </p:nvPicPr>
        <p:blipFill>
          <a:blip r:embed="rId6"/>
          <a:stretch>
            <a:fillRect/>
          </a:stretch>
        </p:blipFill>
        <p:spPr>
          <a:xfrm>
            <a:off x="1843940" y="6378086"/>
            <a:ext cx="434733" cy="383444"/>
          </a:xfrm>
          <a:prstGeom prst="rect">
            <a:avLst/>
          </a:prstGeom>
        </p:spPr>
      </p:pic>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01DA098-629F-C6E9-0FE0-DE83390473E3}"/>
                  </a:ext>
                </a:extLst>
              </p:cNvPr>
              <p:cNvSpPr txBox="1"/>
              <p:nvPr/>
            </p:nvSpPr>
            <p:spPr>
              <a:xfrm>
                <a:off x="4957785" y="1948847"/>
                <a:ext cx="3904413" cy="6951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𝐺</m:t>
                          </m:r>
                        </m:e>
                        <m:sub>
                          <m:r>
                            <a:rPr lang="pt-BR" i="1">
                              <a:latin typeface="Cambria Math" panose="02040503050406030204" pitchFamily="18" charset="0"/>
                            </a:rPr>
                            <m:t>𝑖</m:t>
                          </m:r>
                        </m:sub>
                      </m:sSub>
                      <m:d>
                        <m:dPr>
                          <m:ctrlPr>
                            <a:rPr lang="pt-BR" i="1">
                              <a:latin typeface="Cambria Math" panose="02040503050406030204" pitchFamily="18" charset="0"/>
                            </a:rPr>
                          </m:ctrlPr>
                        </m:dPr>
                        <m:e>
                          <m:r>
                            <a:rPr lang="pt-BR" i="1">
                              <a:latin typeface="Cambria Math" panose="02040503050406030204" pitchFamily="18" charset="0"/>
                            </a:rPr>
                            <m:t>𝑧</m:t>
                          </m:r>
                        </m:e>
                      </m:d>
                      <m:r>
                        <a:rPr lang="pt-BR" i="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0">
                                  <a:latin typeface="Cambria Math" panose="02040503050406030204" pitchFamily="18" charset="0"/>
                                </a:rPr>
                                <m:t>0</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0">
                                  <a:latin typeface="Cambria Math" panose="02040503050406030204" pitchFamily="18" charset="0"/>
                                </a:rPr>
                                <m:t>1</m:t>
                              </m:r>
                            </m:sub>
                          </m:sSub>
                          <m:sSup>
                            <m:sSupPr>
                              <m:ctrlPr>
                                <a:rPr lang="pt-BR" i="1">
                                  <a:latin typeface="Cambria Math" panose="02040503050406030204" pitchFamily="18" charset="0"/>
                                </a:rPr>
                              </m:ctrlPr>
                            </m:sSupPr>
                            <m:e>
                              <m:r>
                                <a:rPr lang="pt-BR" i="1">
                                  <a:latin typeface="Cambria Math" panose="02040503050406030204" pitchFamily="18" charset="0"/>
                                </a:rPr>
                                <m:t>𝑧</m:t>
                              </m:r>
                            </m:e>
                            <m:sup>
                              <m:r>
                                <a:rPr lang="pt-BR" i="0">
                                  <a:latin typeface="Cambria Math" panose="02040503050406030204" pitchFamily="18" charset="0"/>
                                </a:rPr>
                                <m:t>−1</m:t>
                              </m:r>
                            </m:sup>
                          </m:sSup>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0">
                                  <a:latin typeface="Cambria Math" panose="02040503050406030204" pitchFamily="18" charset="0"/>
                                </a:rPr>
                                <m:t>2</m:t>
                              </m:r>
                            </m:sub>
                          </m:sSub>
                          <m:sSup>
                            <m:sSupPr>
                              <m:ctrlPr>
                                <a:rPr lang="pt-BR" i="1">
                                  <a:latin typeface="Cambria Math" panose="02040503050406030204" pitchFamily="18" charset="0"/>
                                </a:rPr>
                              </m:ctrlPr>
                            </m:sSupPr>
                            <m:e>
                              <m:r>
                                <a:rPr lang="pt-BR" i="1">
                                  <a:latin typeface="Cambria Math" panose="02040503050406030204" pitchFamily="18" charset="0"/>
                                </a:rPr>
                                <m:t>𝑧</m:t>
                              </m:r>
                            </m:e>
                            <m:sup>
                              <m:r>
                                <a:rPr lang="pt-BR" i="0">
                                  <a:latin typeface="Cambria Math" panose="02040503050406030204" pitchFamily="18" charset="0"/>
                                </a:rPr>
                                <m:t>−2</m:t>
                              </m:r>
                            </m:sup>
                          </m:sSup>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0">
                                  <a:latin typeface="Cambria Math" panose="02040503050406030204" pitchFamily="18" charset="0"/>
                                </a:rPr>
                                <m:t>3</m:t>
                              </m:r>
                            </m:sub>
                          </m:sSub>
                          <m:sSup>
                            <m:sSupPr>
                              <m:ctrlPr>
                                <a:rPr lang="pt-BR" i="1">
                                  <a:latin typeface="Cambria Math" panose="02040503050406030204" pitchFamily="18" charset="0"/>
                                </a:rPr>
                              </m:ctrlPr>
                            </m:sSupPr>
                            <m:e>
                              <m:r>
                                <a:rPr lang="pt-BR" i="1">
                                  <a:latin typeface="Cambria Math" panose="02040503050406030204" pitchFamily="18" charset="0"/>
                                </a:rPr>
                                <m:t>𝑧</m:t>
                              </m:r>
                            </m:e>
                            <m:sup>
                              <m:r>
                                <a:rPr lang="pt-BR" i="0">
                                  <a:latin typeface="Cambria Math" panose="02040503050406030204" pitchFamily="18" charset="0"/>
                                </a:rPr>
                                <m:t>−3</m:t>
                              </m:r>
                            </m:sup>
                          </m:sSup>
                        </m:num>
                        <m:den>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0">
                                  <a:latin typeface="Cambria Math" panose="02040503050406030204" pitchFamily="18" charset="0"/>
                                </a:rPr>
                                <m:t>0</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0">
                                  <a:latin typeface="Cambria Math" panose="02040503050406030204" pitchFamily="18" charset="0"/>
                                </a:rPr>
                                <m:t>1</m:t>
                              </m:r>
                            </m:sub>
                          </m:sSub>
                          <m:sSup>
                            <m:sSupPr>
                              <m:ctrlPr>
                                <a:rPr lang="pt-BR" i="1">
                                  <a:latin typeface="Cambria Math" panose="02040503050406030204" pitchFamily="18" charset="0"/>
                                </a:rPr>
                              </m:ctrlPr>
                            </m:sSupPr>
                            <m:e>
                              <m:r>
                                <a:rPr lang="pt-BR" i="1">
                                  <a:latin typeface="Cambria Math" panose="02040503050406030204" pitchFamily="18" charset="0"/>
                                </a:rPr>
                                <m:t>𝑧</m:t>
                              </m:r>
                            </m:e>
                            <m:sup>
                              <m:r>
                                <a:rPr lang="pt-BR" i="0">
                                  <a:latin typeface="Cambria Math" panose="02040503050406030204" pitchFamily="18" charset="0"/>
                                </a:rPr>
                                <m:t>−1</m:t>
                              </m:r>
                            </m:sup>
                          </m:sSup>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0">
                                  <a:latin typeface="Cambria Math" panose="02040503050406030204" pitchFamily="18" charset="0"/>
                                </a:rPr>
                                <m:t>2</m:t>
                              </m:r>
                            </m:sub>
                          </m:sSub>
                          <m:sSup>
                            <m:sSupPr>
                              <m:ctrlPr>
                                <a:rPr lang="pt-BR" i="1">
                                  <a:latin typeface="Cambria Math" panose="02040503050406030204" pitchFamily="18" charset="0"/>
                                </a:rPr>
                              </m:ctrlPr>
                            </m:sSupPr>
                            <m:e>
                              <m:r>
                                <a:rPr lang="pt-BR" i="1">
                                  <a:latin typeface="Cambria Math" panose="02040503050406030204" pitchFamily="18" charset="0"/>
                                </a:rPr>
                                <m:t>𝑧</m:t>
                              </m:r>
                            </m:e>
                            <m:sup>
                              <m:r>
                                <a:rPr lang="pt-BR" i="0">
                                  <a:latin typeface="Cambria Math" panose="02040503050406030204" pitchFamily="18" charset="0"/>
                                </a:rPr>
                                <m:t>−2</m:t>
                              </m:r>
                            </m:sup>
                          </m:sSup>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0">
                                  <a:latin typeface="Cambria Math" panose="02040503050406030204" pitchFamily="18" charset="0"/>
                                </a:rPr>
                                <m:t>3</m:t>
                              </m:r>
                            </m:sub>
                          </m:sSub>
                          <m:sSup>
                            <m:sSupPr>
                              <m:ctrlPr>
                                <a:rPr lang="pt-BR" i="1">
                                  <a:latin typeface="Cambria Math" panose="02040503050406030204" pitchFamily="18" charset="0"/>
                                </a:rPr>
                              </m:ctrlPr>
                            </m:sSupPr>
                            <m:e>
                              <m:r>
                                <a:rPr lang="pt-BR" i="1">
                                  <a:latin typeface="Cambria Math" panose="02040503050406030204" pitchFamily="18" charset="0"/>
                                </a:rPr>
                                <m:t>𝑧</m:t>
                              </m:r>
                            </m:e>
                            <m:sup>
                              <m:r>
                                <a:rPr lang="pt-BR" i="0">
                                  <a:latin typeface="Cambria Math" panose="02040503050406030204" pitchFamily="18" charset="0"/>
                                </a:rPr>
                                <m:t>−3</m:t>
                              </m:r>
                            </m:sup>
                          </m:sSup>
                        </m:den>
                      </m:f>
                    </m:oMath>
                  </m:oMathPara>
                </a14:m>
                <a:endParaRPr lang="pt-BR" dirty="0"/>
              </a:p>
            </p:txBody>
          </p:sp>
        </mc:Choice>
        <mc:Fallback xmlns="">
          <p:sp>
            <p:nvSpPr>
              <p:cNvPr id="20" name="CaixaDeTexto 19">
                <a:extLst>
                  <a:ext uri="{FF2B5EF4-FFF2-40B4-BE49-F238E27FC236}">
                    <a16:creationId xmlns:a16="http://schemas.microsoft.com/office/drawing/2014/main" id="{401DA098-629F-C6E9-0FE0-DE83390473E3}"/>
                  </a:ext>
                </a:extLst>
              </p:cNvPr>
              <p:cNvSpPr txBox="1">
                <a:spLocks noRot="1" noChangeAspect="1" noMove="1" noResize="1" noEditPoints="1" noAdjustHandles="1" noChangeArrowheads="1" noChangeShapeType="1" noTextEdit="1"/>
              </p:cNvSpPr>
              <p:nvPr/>
            </p:nvSpPr>
            <p:spPr>
              <a:xfrm>
                <a:off x="4957785" y="1948847"/>
                <a:ext cx="3904413" cy="69519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D74CDE75-5D62-5A8A-6D2F-2E3CAE499136}"/>
                  </a:ext>
                </a:extLst>
              </p:cNvPr>
              <p:cNvSpPr txBox="1"/>
              <p:nvPr/>
            </p:nvSpPr>
            <p:spPr>
              <a:xfrm>
                <a:off x="4736206" y="1548425"/>
                <a:ext cx="5589543" cy="369332"/>
              </a:xfrm>
              <a:prstGeom prst="rect">
                <a:avLst/>
              </a:prstGeom>
              <a:noFill/>
            </p:spPr>
            <p:txBody>
              <a:bodyPr wrap="none" rtlCol="0">
                <a:spAutoFit/>
              </a:bodyPr>
              <a:lstStyle/>
              <a:p>
                <a:pPr marL="285750" indent="-285750">
                  <a:buFont typeface="Arial" panose="020B0604020202020204" pitchFamily="34" charset="0"/>
                  <a:buChar char="•"/>
                </a:pPr>
                <a:r>
                  <a:rPr lang="pt-BR" b="1" dirty="0" err="1">
                    <a:latin typeface="Times New Roman" panose="02020603050405020304" pitchFamily="18" charset="0"/>
                    <a:cs typeface="Times New Roman" panose="02020603050405020304" pitchFamily="18" charset="0"/>
                  </a:rPr>
                  <a:t>Transfer</a:t>
                </a:r>
                <a:r>
                  <a:rPr lang="pt-BR" b="1" dirty="0">
                    <a:latin typeface="Times New Roman" panose="02020603050405020304" pitchFamily="18" charset="0"/>
                    <a:cs typeface="Times New Roman" panose="02020603050405020304" pitchFamily="18" charset="0"/>
                  </a:rPr>
                  <a:t> </a:t>
                </a:r>
                <a:r>
                  <a:rPr lang="pt-BR" b="1" dirty="0" err="1">
                    <a:latin typeface="Times New Roman" panose="02020603050405020304" pitchFamily="18" charset="0"/>
                    <a:cs typeface="Times New Roman" panose="02020603050405020304" pitchFamily="18" charset="0"/>
                  </a:rPr>
                  <a:t>function</a:t>
                </a:r>
                <a:r>
                  <a:rPr lang="pt-BR" b="1" dirty="0">
                    <a:latin typeface="Times New Roman" panose="02020603050405020304" pitchFamily="18" charset="0"/>
                    <a:cs typeface="Times New Roman" panose="02020603050405020304" pitchFamily="18" charset="0"/>
                  </a:rPr>
                  <a:t>: </a:t>
                </a:r>
                <a:r>
                  <a:rPr lang="pt-BR" b="1" dirty="0" err="1">
                    <a:latin typeface="Times New Roman" panose="02020603050405020304" pitchFamily="18" charset="0"/>
                    <a:cs typeface="Times New Roman" panose="02020603050405020304" pitchFamily="18" charset="0"/>
                  </a:rPr>
                  <a:t>Type</a:t>
                </a:r>
                <a:r>
                  <a:rPr lang="pt-BR" b="1" dirty="0">
                    <a:latin typeface="Times New Roman" panose="02020603050405020304" pitchFamily="18" charset="0"/>
                    <a:cs typeface="Times New Roman" panose="02020603050405020304" pitchFamily="18" charset="0"/>
                  </a:rPr>
                  <a:t>-II </a:t>
                </a:r>
                <a:r>
                  <a:rPr lang="pt-BR" b="1" dirty="0" err="1">
                    <a:latin typeface="Times New Roman" panose="02020603050405020304" pitchFamily="18" charset="0"/>
                    <a:cs typeface="Times New Roman" panose="02020603050405020304" pitchFamily="18" charset="0"/>
                  </a:rPr>
                  <a:t>current</a:t>
                </a:r>
                <a:r>
                  <a:rPr lang="pt-BR" b="1" dirty="0">
                    <a:latin typeface="Times New Roman" panose="02020603050405020304" pitchFamily="18" charset="0"/>
                    <a:cs typeface="Times New Roman" panose="02020603050405020304" pitchFamily="18" charset="0"/>
                  </a:rPr>
                  <a:t> </a:t>
                </a:r>
                <a:r>
                  <a:rPr lang="pt-BR" b="1" dirty="0" err="1">
                    <a:latin typeface="Times New Roman" panose="02020603050405020304" pitchFamily="18" charset="0"/>
                    <a:cs typeface="Times New Roman" panose="02020603050405020304" pitchFamily="18" charset="0"/>
                  </a:rPr>
                  <a:t>controller</a:t>
                </a:r>
                <a:r>
                  <a:rPr lang="pt-BR"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𝑮</m:t>
                        </m:r>
                      </m:e>
                      <m:sub>
                        <m:r>
                          <a:rPr lang="pt-BR" b="1" i="1">
                            <a:latin typeface="Cambria Math" panose="02040503050406030204" pitchFamily="18" charset="0"/>
                          </a:rPr>
                          <m:t>𝒊</m:t>
                        </m:r>
                      </m:sub>
                    </m:sSub>
                    <m:d>
                      <m:dPr>
                        <m:ctrlPr>
                          <a:rPr lang="pt-BR" b="1" i="1">
                            <a:latin typeface="Cambria Math" panose="02040503050406030204" pitchFamily="18" charset="0"/>
                          </a:rPr>
                        </m:ctrlPr>
                      </m:dPr>
                      <m:e>
                        <m:r>
                          <a:rPr lang="pt-BR" b="1" i="1">
                            <a:latin typeface="Cambria Math" panose="02040503050406030204" pitchFamily="18" charset="0"/>
                          </a:rPr>
                          <m:t>𝒛</m:t>
                        </m:r>
                      </m:e>
                    </m:d>
                  </m:oMath>
                </a14:m>
                <a:r>
                  <a:rPr lang="pt-BR" b="1" dirty="0">
                    <a:latin typeface="Times New Roman" panose="02020603050405020304" pitchFamily="18" charset="0"/>
                    <a:cs typeface="Times New Roman" panose="02020603050405020304" pitchFamily="18" charset="0"/>
                  </a:rPr>
                  <a:t>)</a:t>
                </a:r>
              </a:p>
            </p:txBody>
          </p:sp>
        </mc:Choice>
        <mc:Fallback xmlns="">
          <p:sp>
            <p:nvSpPr>
              <p:cNvPr id="21" name="CaixaDeTexto 20">
                <a:extLst>
                  <a:ext uri="{FF2B5EF4-FFF2-40B4-BE49-F238E27FC236}">
                    <a16:creationId xmlns:a16="http://schemas.microsoft.com/office/drawing/2014/main" id="{D74CDE75-5D62-5A8A-6D2F-2E3CAE499136}"/>
                  </a:ext>
                </a:extLst>
              </p:cNvPr>
              <p:cNvSpPr txBox="1">
                <a:spLocks noRot="1" noChangeAspect="1" noMove="1" noResize="1" noEditPoints="1" noAdjustHandles="1" noChangeArrowheads="1" noChangeShapeType="1" noTextEdit="1"/>
              </p:cNvSpPr>
              <p:nvPr/>
            </p:nvSpPr>
            <p:spPr>
              <a:xfrm>
                <a:off x="4736206" y="1548425"/>
                <a:ext cx="5589543" cy="369332"/>
              </a:xfrm>
              <a:prstGeom prst="rect">
                <a:avLst/>
              </a:prstGeom>
              <a:blipFill>
                <a:blip r:embed="rId8"/>
                <a:stretch>
                  <a:fillRect l="-763" t="-8197" r="-872"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79758017-A6D3-B894-BBE1-453D53E77603}"/>
                  </a:ext>
                </a:extLst>
              </p:cNvPr>
              <p:cNvSpPr txBox="1"/>
              <p:nvPr/>
            </p:nvSpPr>
            <p:spPr>
              <a:xfrm>
                <a:off x="8784298" y="2988756"/>
                <a:ext cx="31879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1</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3</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1</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3</m:t>
                              </m:r>
                            </m:sub>
                          </m:sSub>
                        </m:e>
                      </m:d>
                    </m:oMath>
                  </m:oMathPara>
                </a14:m>
                <a:endParaRPr lang="pt-BR" dirty="0"/>
              </a:p>
            </p:txBody>
          </p:sp>
        </mc:Choice>
        <mc:Fallback xmlns="">
          <p:sp>
            <p:nvSpPr>
              <p:cNvPr id="23" name="CaixaDeTexto 22">
                <a:extLst>
                  <a:ext uri="{FF2B5EF4-FFF2-40B4-BE49-F238E27FC236}">
                    <a16:creationId xmlns:a16="http://schemas.microsoft.com/office/drawing/2014/main" id="{79758017-A6D3-B894-BBE1-453D53E77603}"/>
                  </a:ext>
                </a:extLst>
              </p:cNvPr>
              <p:cNvSpPr txBox="1">
                <a:spLocks noRot="1" noChangeAspect="1" noMove="1" noResize="1" noEditPoints="1" noAdjustHandles="1" noChangeArrowheads="1" noChangeShapeType="1" noTextEdit="1"/>
              </p:cNvSpPr>
              <p:nvPr/>
            </p:nvSpPr>
            <p:spPr>
              <a:xfrm>
                <a:off x="8784298" y="2988756"/>
                <a:ext cx="3187930"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3E552D4B-8B14-303A-0EED-5679E9271323}"/>
                  </a:ext>
                </a:extLst>
              </p:cNvPr>
              <p:cNvSpPr txBox="1"/>
              <p:nvPr/>
            </p:nvSpPr>
            <p:spPr>
              <a:xfrm>
                <a:off x="8667012" y="3466510"/>
                <a:ext cx="34762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2</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1</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3</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3</m:t>
                          </m:r>
                        </m:sub>
                      </m:sSub>
                    </m:oMath>
                  </m:oMathPara>
                </a14:m>
                <a:endParaRPr lang="pt-BR" dirty="0"/>
              </a:p>
            </p:txBody>
          </p:sp>
        </mc:Choice>
        <mc:Fallback xmlns="">
          <p:sp>
            <p:nvSpPr>
              <p:cNvPr id="25" name="CaixaDeTexto 24">
                <a:extLst>
                  <a:ext uri="{FF2B5EF4-FFF2-40B4-BE49-F238E27FC236}">
                    <a16:creationId xmlns:a16="http://schemas.microsoft.com/office/drawing/2014/main" id="{3E552D4B-8B14-303A-0EED-5679E9271323}"/>
                  </a:ext>
                </a:extLst>
              </p:cNvPr>
              <p:cNvSpPr txBox="1">
                <a:spLocks noRot="1" noChangeAspect="1" noMove="1" noResize="1" noEditPoints="1" noAdjustHandles="1" noChangeArrowheads="1" noChangeShapeType="1" noTextEdit="1"/>
              </p:cNvSpPr>
              <p:nvPr/>
            </p:nvSpPr>
            <p:spPr>
              <a:xfrm>
                <a:off x="8667012" y="3466510"/>
                <a:ext cx="3476298" cy="369332"/>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8775D8EA-8593-1977-46F7-4BDD83FE9BDD}"/>
                  </a:ext>
                </a:extLst>
              </p:cNvPr>
              <p:cNvSpPr txBox="1"/>
              <p:nvPr/>
            </p:nvSpPr>
            <p:spPr>
              <a:xfrm>
                <a:off x="9075421" y="3914851"/>
                <a:ext cx="2346958" cy="38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3</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3</m:t>
                          </m:r>
                        </m:sub>
                      </m:sSub>
                    </m:oMath>
                  </m:oMathPara>
                </a14:m>
                <a:endParaRPr lang="pt-BR" dirty="0"/>
              </a:p>
            </p:txBody>
          </p:sp>
        </mc:Choice>
        <mc:Fallback xmlns="">
          <p:sp>
            <p:nvSpPr>
              <p:cNvPr id="27" name="CaixaDeTexto 26">
                <a:extLst>
                  <a:ext uri="{FF2B5EF4-FFF2-40B4-BE49-F238E27FC236}">
                    <a16:creationId xmlns:a16="http://schemas.microsoft.com/office/drawing/2014/main" id="{8775D8EA-8593-1977-46F7-4BDD83FE9BDD}"/>
                  </a:ext>
                </a:extLst>
              </p:cNvPr>
              <p:cNvSpPr txBox="1">
                <a:spLocks noRot="1" noChangeAspect="1" noMove="1" noResize="1" noEditPoints="1" noAdjustHandles="1" noChangeArrowheads="1" noChangeShapeType="1" noTextEdit="1"/>
              </p:cNvSpPr>
              <p:nvPr/>
            </p:nvSpPr>
            <p:spPr>
              <a:xfrm>
                <a:off x="9075421" y="3914851"/>
                <a:ext cx="2346958" cy="383444"/>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49C3B4F5-BE5E-8B28-8FB6-48A33710A923}"/>
                  </a:ext>
                </a:extLst>
              </p:cNvPr>
              <p:cNvSpPr txBox="1"/>
              <p:nvPr/>
            </p:nvSpPr>
            <p:spPr>
              <a:xfrm>
                <a:off x="8584310" y="4445879"/>
                <a:ext cx="36992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4</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1</m:t>
                          </m:r>
                        </m:sub>
                      </m:sSub>
                      <m:sSub>
                        <m:sSubPr>
                          <m:ctrlPr>
                            <a:rPr lang="pt-BR" i="1">
                              <a:latin typeface="Cambria Math" panose="02040503050406030204" pitchFamily="18" charset="0"/>
                            </a:rPr>
                          </m:ctrlPr>
                        </m:sSub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1</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2</m:t>
                                  </m:r>
                                </m:sub>
                              </m:sSub>
                            </m:e>
                          </m:d>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1</m:t>
                              </m:r>
                            </m:sub>
                          </m:sSub>
                          <m:r>
                            <a:rPr lang="pt-BR" i="1">
                              <a:latin typeface="Cambria Math" panose="02040503050406030204" pitchFamily="18" charset="0"/>
                            </a:rPr>
                            <m:t>𝐶</m:t>
                          </m:r>
                        </m:e>
                        <m:sub>
                          <m:r>
                            <a:rPr lang="pt-BR" i="0">
                              <a:latin typeface="Cambria Math" panose="02040503050406030204" pitchFamily="18" charset="0"/>
                            </a:rPr>
                            <m:t>2</m:t>
                          </m:r>
                        </m:sub>
                      </m:sSub>
                    </m:oMath>
                  </m:oMathPara>
                </a14:m>
                <a:endParaRPr lang="pt-BR" dirty="0"/>
              </a:p>
            </p:txBody>
          </p:sp>
        </mc:Choice>
        <mc:Fallback xmlns="">
          <p:sp>
            <p:nvSpPr>
              <p:cNvPr id="29" name="CaixaDeTexto 28">
                <a:extLst>
                  <a:ext uri="{FF2B5EF4-FFF2-40B4-BE49-F238E27FC236}">
                    <a16:creationId xmlns:a16="http://schemas.microsoft.com/office/drawing/2014/main" id="{49C3B4F5-BE5E-8B28-8FB6-48A33710A923}"/>
                  </a:ext>
                </a:extLst>
              </p:cNvPr>
              <p:cNvSpPr txBox="1">
                <a:spLocks noRot="1" noChangeAspect="1" noMove="1" noResize="1" noEditPoints="1" noAdjustHandles="1" noChangeArrowheads="1" noChangeShapeType="1" noTextEdit="1"/>
              </p:cNvSpPr>
              <p:nvPr/>
            </p:nvSpPr>
            <p:spPr>
              <a:xfrm>
                <a:off x="8584310" y="4445879"/>
                <a:ext cx="3699241" cy="369332"/>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8CDE9B7-9A2C-72FB-4013-3DA88854DB7F}"/>
                  </a:ext>
                </a:extLst>
              </p:cNvPr>
              <p:cNvSpPr txBox="1"/>
              <p:nvPr/>
            </p:nvSpPr>
            <p:spPr>
              <a:xfrm>
                <a:off x="9332402" y="4906181"/>
                <a:ext cx="1956403" cy="383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5</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0">
                              <a:latin typeface="Cambria Math" panose="02040503050406030204" pitchFamily="18" charset="0"/>
                            </a:rPr>
                            <m:t>1</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1</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0">
                                  <a:latin typeface="Cambria Math" panose="02040503050406030204" pitchFamily="18" charset="0"/>
                                </a:rPr>
                                <m:t>2</m:t>
                              </m:r>
                            </m:sub>
                          </m:sSub>
                        </m:e>
                      </m:d>
                    </m:oMath>
                  </m:oMathPara>
                </a14:m>
                <a:endParaRPr lang="pt-BR" dirty="0"/>
              </a:p>
            </p:txBody>
          </p:sp>
        </mc:Choice>
        <mc:Fallback xmlns="">
          <p:sp>
            <p:nvSpPr>
              <p:cNvPr id="31" name="CaixaDeTexto 30">
                <a:extLst>
                  <a:ext uri="{FF2B5EF4-FFF2-40B4-BE49-F238E27FC236}">
                    <a16:creationId xmlns:a16="http://schemas.microsoft.com/office/drawing/2014/main" id="{78CDE9B7-9A2C-72FB-4013-3DA88854DB7F}"/>
                  </a:ext>
                </a:extLst>
              </p:cNvPr>
              <p:cNvSpPr txBox="1">
                <a:spLocks noRot="1" noChangeAspect="1" noMove="1" noResize="1" noEditPoints="1" noAdjustHandles="1" noChangeArrowheads="1" noChangeShapeType="1" noTextEdit="1"/>
              </p:cNvSpPr>
              <p:nvPr/>
            </p:nvSpPr>
            <p:spPr>
              <a:xfrm>
                <a:off x="9332402" y="4906181"/>
                <a:ext cx="1956403" cy="383443"/>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5EAF1EF9-FB00-D0BF-1369-3ECE009EC76E}"/>
                  </a:ext>
                </a:extLst>
              </p:cNvPr>
              <p:cNvSpPr txBox="1"/>
              <p:nvPr/>
            </p:nvSpPr>
            <p:spPr>
              <a:xfrm>
                <a:off x="8985956" y="5450474"/>
                <a:ext cx="267958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𝛽</m:t>
                      </m:r>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3</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4</m:t>
                          </m:r>
                        </m:sub>
                      </m:sSub>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𝑠</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5</m:t>
                          </m:r>
                        </m:sub>
                      </m:sSub>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𝑠</m:t>
                          </m:r>
                        </m:sub>
                        <m:sup>
                          <m:r>
                            <a:rPr lang="pt-BR" i="0">
                              <a:latin typeface="Cambria Math" panose="02040503050406030204" pitchFamily="18" charset="0"/>
                            </a:rPr>
                            <m:t>2</m:t>
                          </m:r>
                        </m:sup>
                      </m:sSubSup>
                    </m:oMath>
                  </m:oMathPara>
                </a14:m>
                <a:endParaRPr lang="pt-BR" dirty="0"/>
              </a:p>
            </p:txBody>
          </p:sp>
        </mc:Choice>
        <mc:Fallback xmlns="">
          <p:sp>
            <p:nvSpPr>
              <p:cNvPr id="33" name="CaixaDeTexto 32">
                <a:extLst>
                  <a:ext uri="{FF2B5EF4-FFF2-40B4-BE49-F238E27FC236}">
                    <a16:creationId xmlns:a16="http://schemas.microsoft.com/office/drawing/2014/main" id="{5EAF1EF9-FB00-D0BF-1369-3ECE009EC76E}"/>
                  </a:ext>
                </a:extLst>
              </p:cNvPr>
              <p:cNvSpPr txBox="1">
                <a:spLocks noRot="1" noChangeAspect="1" noMove="1" noResize="1" noEditPoints="1" noAdjustHandles="1" noChangeArrowheads="1" noChangeShapeType="1" noTextEdit="1"/>
              </p:cNvSpPr>
              <p:nvPr/>
            </p:nvSpPr>
            <p:spPr>
              <a:xfrm>
                <a:off x="8985956" y="5450474"/>
                <a:ext cx="2679585" cy="369332"/>
              </a:xfrm>
              <a:prstGeom prst="rect">
                <a:avLst/>
              </a:prstGeom>
              <a:blipFill>
                <a:blip r:embed="rId1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7EB2EBA9-902E-88AE-7073-8FD16A88DEFC}"/>
                  </a:ext>
                </a:extLst>
              </p:cNvPr>
              <p:cNvSpPr txBox="1"/>
              <p:nvPr/>
            </p:nvSpPr>
            <p:spPr>
              <a:xfrm>
                <a:off x="5004390" y="2989489"/>
                <a:ext cx="2556669" cy="6948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i="0">
                              <a:latin typeface="Cambria Math" panose="02040503050406030204" pitchFamily="18" charset="0"/>
                            </a:rPr>
                            <m:t>0</m:t>
                          </m:r>
                        </m:sub>
                      </m:sSub>
                      <m:r>
                        <a:rPr lang="pt-BR" i="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𝑠</m:t>
                              </m:r>
                            </m:sub>
                          </m:sSub>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1</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2</m:t>
                              </m:r>
                            </m:sub>
                          </m:sSub>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𝑠</m:t>
                              </m:r>
                            </m:sub>
                            <m:sup>
                              <m:r>
                                <a:rPr lang="pt-BR" i="0">
                                  <a:latin typeface="Cambria Math" panose="02040503050406030204" pitchFamily="18" charset="0"/>
                                </a:rPr>
                                <m:t>2</m:t>
                              </m:r>
                            </m:sup>
                          </m:sSubSup>
                          <m:r>
                            <a:rPr lang="pt-BR" i="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𝑠</m:t>
                              </m:r>
                            </m:sub>
                            <m:sup>
                              <m:r>
                                <a:rPr lang="pt-BR" i="0">
                                  <a:latin typeface="Cambria Math" panose="02040503050406030204" pitchFamily="18" charset="0"/>
                                </a:rPr>
                                <m:t>3</m:t>
                              </m:r>
                            </m:sup>
                          </m:sSubSup>
                        </m:num>
                        <m:den>
                          <m:r>
                            <a:rPr lang="pt-BR" i="1">
                              <a:latin typeface="Cambria Math" panose="02040503050406030204" pitchFamily="18" charset="0"/>
                            </a:rPr>
                            <m:t>𝛽</m:t>
                          </m:r>
                        </m:den>
                      </m:f>
                    </m:oMath>
                  </m:oMathPara>
                </a14:m>
                <a:endParaRPr lang="pt-BR" dirty="0"/>
              </a:p>
            </p:txBody>
          </p:sp>
        </mc:Choice>
        <mc:Fallback xmlns="">
          <p:sp>
            <p:nvSpPr>
              <p:cNvPr id="35" name="CaixaDeTexto 34">
                <a:extLst>
                  <a:ext uri="{FF2B5EF4-FFF2-40B4-BE49-F238E27FC236}">
                    <a16:creationId xmlns:a16="http://schemas.microsoft.com/office/drawing/2014/main" id="{7EB2EBA9-902E-88AE-7073-8FD16A88DEFC}"/>
                  </a:ext>
                </a:extLst>
              </p:cNvPr>
              <p:cNvSpPr txBox="1">
                <a:spLocks noRot="1" noChangeAspect="1" noMove="1" noResize="1" noEditPoints="1" noAdjustHandles="1" noChangeArrowheads="1" noChangeShapeType="1" noTextEdit="1"/>
              </p:cNvSpPr>
              <p:nvPr/>
            </p:nvSpPr>
            <p:spPr>
              <a:xfrm>
                <a:off x="5004390" y="2989489"/>
                <a:ext cx="2556669" cy="694806"/>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36">
                <a:extLst>
                  <a:ext uri="{FF2B5EF4-FFF2-40B4-BE49-F238E27FC236}">
                    <a16:creationId xmlns:a16="http://schemas.microsoft.com/office/drawing/2014/main" id="{B1C27030-3136-5096-D217-5CBDEEB32D97}"/>
                  </a:ext>
                </a:extLst>
              </p:cNvPr>
              <p:cNvSpPr txBox="1"/>
              <p:nvPr/>
            </p:nvSpPr>
            <p:spPr>
              <a:xfrm>
                <a:off x="5084352" y="3769279"/>
                <a:ext cx="3563003" cy="6948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𝑏</m:t>
                          </m:r>
                        </m:e>
                        <m:sub>
                          <m:r>
                            <a:rPr lang="pt-BR" i="0">
                              <a:latin typeface="Cambria Math" panose="02040503050406030204" pitchFamily="18" charset="0"/>
                            </a:rPr>
                            <m:t>1</m:t>
                          </m:r>
                        </m:sub>
                      </m:sSub>
                      <m:r>
                        <a:rPr lang="pt-BR" i="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0">
                                  <a:latin typeface="Cambria Math" panose="02040503050406030204" pitchFamily="18" charset="0"/>
                                </a:rPr>
                                <m:t>2</m:t>
                              </m:r>
                              <m:r>
                                <a:rPr lang="pt-BR" i="1">
                                  <a:latin typeface="Cambria Math" panose="02040503050406030204" pitchFamily="18" charset="0"/>
                                </a:rPr>
                                <m:t>𝑇</m:t>
                              </m:r>
                            </m:e>
                            <m:sub>
                              <m:r>
                                <a:rPr lang="pt-BR" i="1">
                                  <a:latin typeface="Cambria Math" panose="02040503050406030204" pitchFamily="18" charset="0"/>
                                </a:rPr>
                                <m:t>𝑠</m:t>
                              </m:r>
                            </m:sub>
                          </m:sSub>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1</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2</m:t>
                              </m:r>
                            </m:sub>
                          </m:sSub>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𝑠</m:t>
                              </m:r>
                            </m:sub>
                            <m:sup>
                              <m:r>
                                <a:rPr lang="pt-BR" i="0">
                                  <a:latin typeface="Cambria Math" panose="02040503050406030204" pitchFamily="18" charset="0"/>
                                </a:rPr>
                                <m:t>2</m:t>
                              </m:r>
                            </m:sup>
                          </m:sSubSup>
                        </m:num>
                        <m:den>
                          <m:r>
                            <a:rPr lang="pt-BR" i="1">
                              <a:latin typeface="Cambria Math" panose="02040503050406030204" pitchFamily="18" charset="0"/>
                            </a:rPr>
                            <m:t>𝛽</m:t>
                          </m:r>
                        </m:den>
                      </m:f>
                      <m:r>
                        <a:rPr lang="pt-BR" i="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0">
                              <a:latin typeface="Cambria Math" panose="02040503050406030204" pitchFamily="18" charset="0"/>
                            </a:rPr>
                            <m:t>2</m:t>
                          </m:r>
                        </m:sub>
                      </m:sSub>
                      <m:r>
                        <a:rPr lang="pt-BR" i="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𝑠</m:t>
                              </m:r>
                            </m:sub>
                          </m:sSub>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1</m:t>
                              </m:r>
                            </m:sub>
                          </m:sSub>
                        </m:num>
                        <m:den>
                          <m:r>
                            <a:rPr lang="pt-BR" i="1">
                              <a:latin typeface="Cambria Math" panose="02040503050406030204" pitchFamily="18" charset="0"/>
                            </a:rPr>
                            <m:t>𝛽</m:t>
                          </m:r>
                        </m:den>
                      </m:f>
                    </m:oMath>
                  </m:oMathPara>
                </a14:m>
                <a:endParaRPr lang="pt-BR" dirty="0"/>
              </a:p>
            </p:txBody>
          </p:sp>
        </mc:Choice>
        <mc:Fallback xmlns="">
          <p:sp>
            <p:nvSpPr>
              <p:cNvPr id="37" name="CaixaDeTexto 36">
                <a:extLst>
                  <a:ext uri="{FF2B5EF4-FFF2-40B4-BE49-F238E27FC236}">
                    <a16:creationId xmlns:a16="http://schemas.microsoft.com/office/drawing/2014/main" id="{B1C27030-3136-5096-D217-5CBDEEB32D97}"/>
                  </a:ext>
                </a:extLst>
              </p:cNvPr>
              <p:cNvSpPr txBox="1">
                <a:spLocks noRot="1" noChangeAspect="1" noMove="1" noResize="1" noEditPoints="1" noAdjustHandles="1" noChangeArrowheads="1" noChangeShapeType="1" noTextEdit="1"/>
              </p:cNvSpPr>
              <p:nvPr/>
            </p:nvSpPr>
            <p:spPr>
              <a:xfrm>
                <a:off x="5084352" y="3769279"/>
                <a:ext cx="3563003" cy="694806"/>
              </a:xfrm>
              <a:prstGeom prst="rect">
                <a:avLst/>
              </a:prstGeom>
              <a:blipFill>
                <a:blip r:embed="rId1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2BA33E9A-A514-4FA2-7293-8AEFC494CCE9}"/>
                  </a:ext>
                </a:extLst>
              </p:cNvPr>
              <p:cNvSpPr txBox="1"/>
              <p:nvPr/>
            </p:nvSpPr>
            <p:spPr>
              <a:xfrm>
                <a:off x="4804545" y="4549069"/>
                <a:ext cx="3524452" cy="6949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0">
                              <a:latin typeface="Cambria Math" panose="02040503050406030204" pitchFamily="18" charset="0"/>
                            </a:rPr>
                            <m:t>1</m:t>
                          </m:r>
                        </m:sub>
                      </m:sSub>
                      <m:r>
                        <a:rPr lang="pt-BR" i="0">
                          <a:latin typeface="Cambria Math" panose="02040503050406030204" pitchFamily="18" charset="0"/>
                        </a:rPr>
                        <m:t>=−</m:t>
                      </m:r>
                      <m:f>
                        <m:fPr>
                          <m:ctrlPr>
                            <a:rPr lang="pt-BR" i="1">
                              <a:latin typeface="Cambria Math" panose="02040503050406030204" pitchFamily="18" charset="0"/>
                            </a:rPr>
                          </m:ctrlPr>
                        </m:fPr>
                        <m:num>
                          <m:r>
                            <a:rPr lang="pt-BR" i="0">
                              <a:latin typeface="Cambria Math" panose="02040503050406030204" pitchFamily="18" charset="0"/>
                            </a:rPr>
                            <m:t>3</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3</m:t>
                              </m:r>
                            </m:sub>
                          </m:sSub>
                          <m:r>
                            <a:rPr lang="pt-BR" i="0">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4</m:t>
                              </m:r>
                            </m:sub>
                          </m:sSub>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𝑠</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5</m:t>
                              </m:r>
                            </m:sub>
                          </m:sSub>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𝑠</m:t>
                              </m:r>
                            </m:sub>
                            <m:sup>
                              <m:r>
                                <a:rPr lang="pt-BR" i="0">
                                  <a:latin typeface="Cambria Math" panose="02040503050406030204" pitchFamily="18" charset="0"/>
                                </a:rPr>
                                <m:t>2</m:t>
                              </m:r>
                            </m:sup>
                          </m:sSubSup>
                        </m:num>
                        <m:den>
                          <m:sSub>
                            <m:sSubPr>
                              <m:ctrlPr>
                                <a:rPr lang="pt-BR" i="1">
                                  <a:latin typeface="Cambria Math" panose="02040503050406030204" pitchFamily="18" charset="0"/>
                                </a:rPr>
                              </m:ctrlPr>
                            </m:sSubPr>
                            <m:e>
                              <m:r>
                                <a:rPr lang="pt-BR" i="1">
                                  <a:latin typeface="Cambria Math" panose="02040503050406030204" pitchFamily="18" charset="0"/>
                                </a:rPr>
                                <m:t>𝛽</m:t>
                              </m:r>
                            </m:e>
                            <m:sub>
                              <m:r>
                                <a:rPr lang="pt-BR" i="1">
                                  <a:latin typeface="Cambria Math" panose="02040503050406030204" pitchFamily="18" charset="0"/>
                                </a:rPr>
                                <m:t>𝑑𝑙</m:t>
                              </m:r>
                            </m:sub>
                          </m:sSub>
                        </m:den>
                      </m:f>
                    </m:oMath>
                  </m:oMathPara>
                </a14:m>
                <a:endParaRPr lang="pt-BR" dirty="0"/>
              </a:p>
            </p:txBody>
          </p:sp>
        </mc:Choice>
        <mc:Fallback xmlns="">
          <p:sp>
            <p:nvSpPr>
              <p:cNvPr id="39" name="CaixaDeTexto 38">
                <a:extLst>
                  <a:ext uri="{FF2B5EF4-FFF2-40B4-BE49-F238E27FC236}">
                    <a16:creationId xmlns:a16="http://schemas.microsoft.com/office/drawing/2014/main" id="{2BA33E9A-A514-4FA2-7293-8AEFC494CCE9}"/>
                  </a:ext>
                </a:extLst>
              </p:cNvPr>
              <p:cNvSpPr txBox="1">
                <a:spLocks noRot="1" noChangeAspect="1" noMove="1" noResize="1" noEditPoints="1" noAdjustHandles="1" noChangeArrowheads="1" noChangeShapeType="1" noTextEdit="1"/>
              </p:cNvSpPr>
              <p:nvPr/>
            </p:nvSpPr>
            <p:spPr>
              <a:xfrm>
                <a:off x="4804545" y="4549069"/>
                <a:ext cx="3524452" cy="694934"/>
              </a:xfrm>
              <a:prstGeom prst="rect">
                <a:avLst/>
              </a:prstGeom>
              <a:blipFill>
                <a:blip r:embed="rId1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379CDC5A-EE0E-3C82-FE55-A5ABE086497B}"/>
                  </a:ext>
                </a:extLst>
              </p:cNvPr>
              <p:cNvSpPr txBox="1"/>
              <p:nvPr/>
            </p:nvSpPr>
            <p:spPr>
              <a:xfrm>
                <a:off x="4438468" y="5500660"/>
                <a:ext cx="4256605" cy="6594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𝑎</m:t>
                          </m:r>
                        </m:e>
                        <m:sub>
                          <m:r>
                            <a:rPr lang="pt-BR" i="0">
                              <a:latin typeface="Cambria Math" panose="02040503050406030204" pitchFamily="18" charset="0"/>
                            </a:rPr>
                            <m:t>2</m:t>
                          </m:r>
                        </m:sub>
                      </m:sSub>
                      <m:r>
                        <a:rPr lang="pt-BR" i="0">
                          <a:latin typeface="Cambria Math" panose="02040503050406030204" pitchFamily="18" charset="0"/>
                        </a:rPr>
                        <m:t>=</m:t>
                      </m:r>
                      <m:f>
                        <m:fPr>
                          <m:ctrlPr>
                            <a:rPr lang="pt-BR" i="1">
                              <a:latin typeface="Cambria Math" panose="02040503050406030204" pitchFamily="18" charset="0"/>
                            </a:rPr>
                          </m:ctrlPr>
                        </m:fPr>
                        <m:num>
                          <m:r>
                            <a:rPr lang="pt-BR" i="0">
                              <a:latin typeface="Cambria Math" panose="02040503050406030204" pitchFamily="18" charset="0"/>
                            </a:rPr>
                            <m:t>3</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3</m:t>
                              </m:r>
                            </m:sub>
                          </m:sSub>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4</m:t>
                              </m:r>
                            </m:sub>
                          </m:sSub>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𝑠</m:t>
                              </m:r>
                            </m:sub>
                          </m:sSub>
                        </m:num>
                        <m:den>
                          <m:r>
                            <a:rPr lang="pt-BR" i="1">
                              <a:latin typeface="Cambria Math" panose="02040503050406030204" pitchFamily="18" charset="0"/>
                            </a:rPr>
                            <m:t>𝛽</m:t>
                          </m:r>
                        </m:den>
                      </m:f>
                      <m:r>
                        <a:rPr lang="pt-BR" i="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0">
                              <a:latin typeface="Cambria Math" panose="02040503050406030204" pitchFamily="18" charset="0"/>
                            </a:rPr>
                            <m:t>3</m:t>
                          </m:r>
                        </m:sub>
                      </m:sSub>
                      <m:r>
                        <a:rPr lang="pt-BR" i="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𝐷</m:t>
                              </m:r>
                            </m:e>
                            <m:sub>
                              <m:r>
                                <a:rPr lang="pt-BR" i="0">
                                  <a:latin typeface="Cambria Math" panose="02040503050406030204" pitchFamily="18" charset="0"/>
                                </a:rPr>
                                <m:t>3</m:t>
                              </m:r>
                            </m:sub>
                          </m:sSub>
                        </m:num>
                        <m:den>
                          <m:r>
                            <a:rPr lang="pt-BR" i="1">
                              <a:latin typeface="Cambria Math" panose="02040503050406030204" pitchFamily="18" charset="0"/>
                            </a:rPr>
                            <m:t>𝛽</m:t>
                          </m:r>
                        </m:den>
                      </m:f>
                    </m:oMath>
                  </m:oMathPara>
                </a14:m>
                <a:endParaRPr lang="pt-BR" dirty="0"/>
              </a:p>
            </p:txBody>
          </p:sp>
        </mc:Choice>
        <mc:Fallback xmlns="">
          <p:sp>
            <p:nvSpPr>
              <p:cNvPr id="41" name="CaixaDeTexto 40">
                <a:extLst>
                  <a:ext uri="{FF2B5EF4-FFF2-40B4-BE49-F238E27FC236}">
                    <a16:creationId xmlns:a16="http://schemas.microsoft.com/office/drawing/2014/main" id="{379CDC5A-EE0E-3C82-FE55-A5ABE086497B}"/>
                  </a:ext>
                </a:extLst>
              </p:cNvPr>
              <p:cNvSpPr txBox="1">
                <a:spLocks noRot="1" noChangeAspect="1" noMove="1" noResize="1" noEditPoints="1" noAdjustHandles="1" noChangeArrowheads="1" noChangeShapeType="1" noTextEdit="1"/>
              </p:cNvSpPr>
              <p:nvPr/>
            </p:nvSpPr>
            <p:spPr>
              <a:xfrm>
                <a:off x="4438468" y="5500660"/>
                <a:ext cx="4256605" cy="659411"/>
              </a:xfrm>
              <a:prstGeom prst="rect">
                <a:avLst/>
              </a:prstGeom>
              <a:blipFill>
                <a:blip r:embed="rId18"/>
                <a:stretch>
                  <a:fillRect/>
                </a:stretch>
              </a:blipFill>
            </p:spPr>
            <p:txBody>
              <a:bodyPr/>
              <a:lstStyle/>
              <a:p>
                <a:r>
                  <a:rPr lang="pt-BR">
                    <a:noFill/>
                  </a:rPr>
                  <a:t> </a:t>
                </a:r>
              </a:p>
            </p:txBody>
          </p:sp>
        </mc:Fallback>
      </mc:AlternateContent>
      <p:sp>
        <p:nvSpPr>
          <p:cNvPr id="42" name="CaixaDeTexto 41">
            <a:extLst>
              <a:ext uri="{FF2B5EF4-FFF2-40B4-BE49-F238E27FC236}">
                <a16:creationId xmlns:a16="http://schemas.microsoft.com/office/drawing/2014/main" id="{97FB18F0-B01A-E272-F1E4-2C49FEA52686}"/>
              </a:ext>
            </a:extLst>
          </p:cNvPr>
          <p:cNvSpPr txBox="1"/>
          <p:nvPr/>
        </p:nvSpPr>
        <p:spPr>
          <a:xfrm>
            <a:off x="5577068" y="2632097"/>
            <a:ext cx="1351652" cy="369332"/>
          </a:xfrm>
          <a:prstGeom prst="rect">
            <a:avLst/>
          </a:prstGeom>
          <a:noFill/>
        </p:spPr>
        <p:txBody>
          <a:bodyPr wrap="none" rtlCol="0">
            <a:spAutoFit/>
          </a:bodyPr>
          <a:lstStyle/>
          <a:p>
            <a:r>
              <a:rPr lang="pt-BR" b="1" dirty="0" err="1">
                <a:latin typeface="Times New Roman" panose="02020603050405020304" pitchFamily="18" charset="0"/>
                <a:cs typeface="Times New Roman" panose="02020603050405020304" pitchFamily="18" charset="0"/>
              </a:rPr>
              <a:t>Coefficients</a:t>
            </a:r>
            <a:endParaRPr lang="pt-BR" b="1" dirty="0">
              <a:latin typeface="Times New Roman" panose="02020603050405020304" pitchFamily="18" charset="0"/>
              <a:cs typeface="Times New Roman" panose="02020603050405020304" pitchFamily="18" charset="0"/>
            </a:endParaRPr>
          </a:p>
        </p:txBody>
      </p:sp>
      <p:sp>
        <p:nvSpPr>
          <p:cNvPr id="43" name="CaixaDeTexto 42">
            <a:extLst>
              <a:ext uri="{FF2B5EF4-FFF2-40B4-BE49-F238E27FC236}">
                <a16:creationId xmlns:a16="http://schemas.microsoft.com/office/drawing/2014/main" id="{42C28E53-9953-163A-1C6D-7BEDA1F8D890}"/>
              </a:ext>
            </a:extLst>
          </p:cNvPr>
          <p:cNvSpPr txBox="1"/>
          <p:nvPr/>
        </p:nvSpPr>
        <p:spPr>
          <a:xfrm>
            <a:off x="8694691" y="2667658"/>
            <a:ext cx="813043" cy="369332"/>
          </a:xfrm>
          <a:prstGeom prst="rect">
            <a:avLst/>
          </a:prstGeom>
          <a:noFill/>
        </p:spPr>
        <p:txBody>
          <a:bodyPr wrap="none" rtlCol="0">
            <a:spAutoFit/>
          </a:bodyPr>
          <a:lstStyle/>
          <a:p>
            <a:r>
              <a:rPr lang="pt-BR" dirty="0" err="1">
                <a:latin typeface="Times New Roman" panose="02020603050405020304" pitchFamily="18" charset="0"/>
                <a:cs typeface="Times New Roman" panose="02020603050405020304" pitchFamily="18" charset="0"/>
              </a:rPr>
              <a:t>where</a:t>
            </a:r>
            <a:r>
              <a:rPr lang="pt-BR" dirty="0">
                <a:latin typeface="Times New Roman" panose="02020603050405020304" pitchFamily="18" charset="0"/>
                <a:cs typeface="Times New Roman" panose="02020603050405020304" pitchFamily="18" charset="0"/>
              </a:rPr>
              <a:t>:</a:t>
            </a:r>
          </a:p>
        </p:txBody>
      </p:sp>
      <p:sp>
        <p:nvSpPr>
          <p:cNvPr id="45" name="CaixaDeTexto 44">
            <a:extLst>
              <a:ext uri="{FF2B5EF4-FFF2-40B4-BE49-F238E27FC236}">
                <a16:creationId xmlns:a16="http://schemas.microsoft.com/office/drawing/2014/main" id="{2D5BF218-E7A7-5E28-914D-6C4F1F6BFD4E}"/>
              </a:ext>
            </a:extLst>
          </p:cNvPr>
          <p:cNvSpPr txBox="1"/>
          <p:nvPr/>
        </p:nvSpPr>
        <p:spPr>
          <a:xfrm>
            <a:off x="-47764" y="1571856"/>
            <a:ext cx="2965555" cy="369332"/>
          </a:xfrm>
          <a:prstGeom prst="rect">
            <a:avLst/>
          </a:prstGeom>
          <a:noFill/>
        </p:spPr>
        <p:txBody>
          <a:bodyPr wrap="none" rtlCol="0">
            <a:spAutoFit/>
          </a:bodyPr>
          <a:lstStyle/>
          <a:p>
            <a:pPr marL="285750" indent="-285750">
              <a:buFont typeface="Arial" panose="020B0604020202020204" pitchFamily="34" charset="0"/>
              <a:buChar char="•"/>
            </a:pPr>
            <a:r>
              <a:rPr lang="pt-BR" b="1" dirty="0">
                <a:latin typeface="Times New Roman" panose="02020603050405020304" pitchFamily="18" charset="0"/>
                <a:cs typeface="Times New Roman" panose="02020603050405020304" pitchFamily="18" charset="0"/>
              </a:rPr>
              <a:t>Design </a:t>
            </a:r>
            <a:r>
              <a:rPr lang="pt-BR" b="1" dirty="0" err="1">
                <a:latin typeface="Times New Roman" panose="02020603050405020304" pitchFamily="18" charset="0"/>
                <a:cs typeface="Times New Roman" panose="02020603050405020304" pitchFamily="18" charset="0"/>
              </a:rPr>
              <a:t>current</a:t>
            </a:r>
            <a:r>
              <a:rPr lang="pt-BR" b="1" dirty="0">
                <a:latin typeface="Times New Roman" panose="02020603050405020304" pitchFamily="18" charset="0"/>
                <a:cs typeface="Times New Roman" panose="02020603050405020304" pitchFamily="18" charset="0"/>
              </a:rPr>
              <a:t> </a:t>
            </a:r>
            <a:r>
              <a:rPr lang="pt-BR" b="1" dirty="0" err="1">
                <a:latin typeface="Times New Roman" panose="02020603050405020304" pitchFamily="18" charset="0"/>
                <a:cs typeface="Times New Roman" panose="02020603050405020304" pitchFamily="18" charset="0"/>
              </a:rPr>
              <a:t>controller</a:t>
            </a:r>
            <a:endParaRPr lang="pt-BR"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CC72E4BE-5E95-A803-2659-5E5EE02A7356}"/>
                  </a:ext>
                </a:extLst>
              </p:cNvPr>
              <p:cNvSpPr txBox="1"/>
              <p:nvPr/>
            </p:nvSpPr>
            <p:spPr>
              <a:xfrm>
                <a:off x="-3" y="1917757"/>
                <a:ext cx="3970898" cy="6889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𝑂𝐿𝑇</m:t>
                      </m:r>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𝑢</m:t>
                          </m:r>
                        </m:sub>
                      </m:sSub>
                      <m:d>
                        <m:dPr>
                          <m:ctrlPr>
                            <a:rPr lang="pt-BR" i="1">
                              <a:latin typeface="Cambria Math" panose="02040503050406030204" pitchFamily="18" charset="0"/>
                            </a:rPr>
                          </m:ctrlPr>
                        </m:dPr>
                        <m:e>
                          <m:r>
                            <a:rPr lang="pt-BR" i="1">
                              <a:latin typeface="Cambria Math" panose="02040503050406030204" pitchFamily="18" charset="0"/>
                            </a:rPr>
                            <m:t>𝑠</m:t>
                          </m:r>
                        </m:e>
                      </m:d>
                      <m:r>
                        <a:rPr lang="pt-BR" i="0">
                          <a:latin typeface="Cambria Math" panose="02040503050406030204" pitchFamily="18" charset="0"/>
                        </a:rPr>
                        <m:t>=</m:t>
                      </m:r>
                      <m:r>
                        <a:rPr lang="pt-BR" i="1">
                          <a:latin typeface="Cambria Math" panose="02040503050406030204" pitchFamily="18" charset="0"/>
                        </a:rPr>
                        <m:t>𝑃𝑊𝑀</m:t>
                      </m:r>
                      <m:d>
                        <m:dPr>
                          <m:ctrlPr>
                            <a:rPr lang="pt-BR" i="1">
                              <a:latin typeface="Cambria Math" panose="02040503050406030204" pitchFamily="18" charset="0"/>
                            </a:rPr>
                          </m:ctrlPr>
                        </m:dPr>
                        <m:e>
                          <m:r>
                            <a:rPr lang="pt-BR" i="1">
                              <a:latin typeface="Cambria Math" panose="02040503050406030204" pitchFamily="18" charset="0"/>
                            </a:rPr>
                            <m:t>𝑠</m:t>
                          </m:r>
                        </m:e>
                      </m:d>
                      <m:r>
                        <a:rPr lang="pt-BR" i="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𝑑𝑐</m:t>
                              </m:r>
                            </m:sub>
                          </m:sSub>
                        </m:num>
                        <m:den>
                          <m:sSub>
                            <m:sSubPr>
                              <m:ctrlPr>
                                <a:rPr lang="pt-BR" i="1">
                                  <a:latin typeface="Cambria Math" panose="02040503050406030204" pitchFamily="18" charset="0"/>
                                </a:rPr>
                              </m:ctrlPr>
                            </m:sSubPr>
                            <m:e>
                              <m:r>
                                <a:rPr lang="pt-BR" i="1">
                                  <a:latin typeface="Cambria Math" panose="02040503050406030204" pitchFamily="18" charset="0"/>
                                </a:rPr>
                                <m:t>𝐿</m:t>
                              </m:r>
                            </m:e>
                            <m:sub>
                              <m:r>
                                <a:rPr lang="pt-BR" i="1">
                                  <a:latin typeface="Cambria Math" panose="02040503050406030204" pitchFamily="18" charset="0"/>
                                </a:rPr>
                                <m:t>𝑓</m:t>
                              </m:r>
                            </m:sub>
                          </m:sSub>
                          <m:r>
                            <a:rPr lang="pt-BR" i="1">
                              <a:latin typeface="Cambria Math" panose="02040503050406030204" pitchFamily="18" charset="0"/>
                            </a:rPr>
                            <m:t>𝑠</m:t>
                          </m:r>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𝑓</m:t>
                              </m:r>
                            </m:sub>
                          </m:sSub>
                        </m:den>
                      </m:f>
                      <m:r>
                        <a:rPr lang="pt-BR" i="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𝑖</m:t>
                          </m:r>
                        </m:sub>
                      </m:sSub>
                    </m:oMath>
                  </m:oMathPara>
                </a14:m>
                <a:endParaRPr lang="pt-BR" dirty="0"/>
              </a:p>
            </p:txBody>
          </p:sp>
        </mc:Choice>
        <mc:Fallback xmlns="">
          <p:sp>
            <p:nvSpPr>
              <p:cNvPr id="47" name="CaixaDeTexto 46">
                <a:extLst>
                  <a:ext uri="{FF2B5EF4-FFF2-40B4-BE49-F238E27FC236}">
                    <a16:creationId xmlns:a16="http://schemas.microsoft.com/office/drawing/2014/main" id="{CC72E4BE-5E95-A803-2659-5E5EE02A7356}"/>
                  </a:ext>
                </a:extLst>
              </p:cNvPr>
              <p:cNvSpPr txBox="1">
                <a:spLocks noRot="1" noChangeAspect="1" noMove="1" noResize="1" noEditPoints="1" noAdjustHandles="1" noChangeArrowheads="1" noChangeShapeType="1" noTextEdit="1"/>
              </p:cNvSpPr>
              <p:nvPr/>
            </p:nvSpPr>
            <p:spPr>
              <a:xfrm>
                <a:off x="-3" y="1917757"/>
                <a:ext cx="3970898" cy="688971"/>
              </a:xfrm>
              <a:prstGeom prst="rect">
                <a:avLst/>
              </a:prstGeom>
              <a:blipFill>
                <a:blip r:embed="rId1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619209F7-537A-50EE-21EF-2A70CE9A5C3F}"/>
                  </a:ext>
                </a:extLst>
              </p:cNvPr>
              <p:cNvSpPr txBox="1"/>
              <p:nvPr/>
            </p:nvSpPr>
            <p:spPr>
              <a:xfrm>
                <a:off x="-16343" y="2644557"/>
                <a:ext cx="2724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𝜑</m:t>
                          </m:r>
                        </m:e>
                        <m:sub>
                          <m:r>
                            <a:rPr lang="pt-BR" i="1">
                              <a:latin typeface="Cambria Math" panose="02040503050406030204" pitchFamily="18" charset="0"/>
                            </a:rPr>
                            <m:t>𝑠𝑙</m:t>
                          </m:r>
                        </m:sub>
                      </m:sSub>
                      <m:r>
                        <a:rPr lang="pt-BR" i="0">
                          <a:latin typeface="Cambria Math" panose="02040503050406030204" pitchFamily="18" charset="0"/>
                        </a:rPr>
                        <m:t>=∡</m:t>
                      </m:r>
                      <m:r>
                        <a:rPr lang="pt-BR" i="1">
                          <a:latin typeface="Cambria Math" panose="02040503050406030204" pitchFamily="18" charset="0"/>
                        </a:rPr>
                        <m:t>𝑂𝐿𝑇</m:t>
                      </m:r>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𝑢</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i="1">
                                  <a:latin typeface="Cambria Math" panose="02040503050406030204" pitchFamily="18" charset="0"/>
                                </a:rPr>
                                <m:t>𝑐</m:t>
                              </m:r>
                            </m:sub>
                          </m:sSub>
                        </m:e>
                      </m:d>
                      <m:r>
                        <a:rPr lang="pt-BR" i="0">
                          <a:latin typeface="Cambria Math" panose="02040503050406030204" pitchFamily="18" charset="0"/>
                        </a:rPr>
                        <m:t> </m:t>
                      </m:r>
                      <m:d>
                        <m:dPr>
                          <m:begChr m:val="["/>
                          <m:endChr m:val="]"/>
                          <m:ctrlPr>
                            <a:rPr lang="pt-BR" i="1">
                              <a:latin typeface="Cambria Math" panose="02040503050406030204" pitchFamily="18" charset="0"/>
                            </a:rPr>
                          </m:ctrlPr>
                        </m:dPr>
                        <m:e>
                          <m:r>
                            <a:rPr lang="pt-BR" i="0">
                              <a:latin typeface="Cambria Math" panose="02040503050406030204" pitchFamily="18" charset="0"/>
                            </a:rPr>
                            <m:t>°</m:t>
                          </m:r>
                        </m:e>
                      </m:d>
                    </m:oMath>
                  </m:oMathPara>
                </a14:m>
                <a:endParaRPr lang="pt-BR" dirty="0"/>
              </a:p>
            </p:txBody>
          </p:sp>
        </mc:Choice>
        <mc:Fallback xmlns="">
          <p:sp>
            <p:nvSpPr>
              <p:cNvPr id="49" name="CaixaDeTexto 48">
                <a:extLst>
                  <a:ext uri="{FF2B5EF4-FFF2-40B4-BE49-F238E27FC236}">
                    <a16:creationId xmlns:a16="http://schemas.microsoft.com/office/drawing/2014/main" id="{619209F7-537A-50EE-21EF-2A70CE9A5C3F}"/>
                  </a:ext>
                </a:extLst>
              </p:cNvPr>
              <p:cNvSpPr txBox="1">
                <a:spLocks noRot="1" noChangeAspect="1" noMove="1" noResize="1" noEditPoints="1" noAdjustHandles="1" noChangeArrowheads="1" noChangeShapeType="1" noTextEdit="1"/>
              </p:cNvSpPr>
              <p:nvPr/>
            </p:nvSpPr>
            <p:spPr>
              <a:xfrm>
                <a:off x="-16343" y="2644557"/>
                <a:ext cx="2724128" cy="369332"/>
              </a:xfrm>
              <a:prstGeom prst="rect">
                <a:avLst/>
              </a:prstGeom>
              <a:blipFill>
                <a:blip r:embed="rId20"/>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C3C05D4A-EEF2-CEF2-D468-4D16ABFF49F6}"/>
                  </a:ext>
                </a:extLst>
              </p:cNvPr>
              <p:cNvSpPr txBox="1"/>
              <p:nvPr/>
            </p:nvSpPr>
            <p:spPr>
              <a:xfrm>
                <a:off x="31454" y="3077537"/>
                <a:ext cx="2958389" cy="3981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sSub>
                            <m:sSubPr>
                              <m:ctrlPr>
                                <a:rPr lang="pt-BR" i="1">
                                  <a:latin typeface="Cambria Math" panose="02040503050406030204" pitchFamily="18" charset="0"/>
                                </a:rPr>
                              </m:ctrlPr>
                            </m:sSubPr>
                            <m:e>
                              <m:r>
                                <a:rPr lang="pt-BR" i="1">
                                  <a:latin typeface="Cambria Math" panose="02040503050406030204" pitchFamily="18" charset="0"/>
                                </a:rPr>
                                <m:t>𝐺</m:t>
                              </m:r>
                            </m:e>
                            <m:sub>
                              <m:r>
                                <a:rPr lang="pt-BR" i="1">
                                  <a:latin typeface="Cambria Math" panose="02040503050406030204" pitchFamily="18" charset="0"/>
                                </a:rPr>
                                <m:t>𝑆𝑙</m:t>
                              </m:r>
                            </m:sub>
                          </m:sSub>
                        </m:e>
                        <m:sub>
                          <m:r>
                            <a:rPr lang="pt-BR" i="1">
                              <a:latin typeface="Cambria Math" panose="02040503050406030204" pitchFamily="18" charset="0"/>
                            </a:rPr>
                            <m:t>𝑑𝐵</m:t>
                          </m:r>
                        </m:sub>
                      </m:sSub>
                      <m:r>
                        <a:rPr lang="pt-BR" i="0">
                          <a:latin typeface="Cambria Math" panose="02040503050406030204" pitchFamily="18" charset="0"/>
                        </a:rPr>
                        <m:t>=</m:t>
                      </m:r>
                      <m:d>
                        <m:dPr>
                          <m:begChr m:val="|"/>
                          <m:endChr m:val="|"/>
                          <m:ctrlPr>
                            <a:rPr lang="pt-BR" i="1">
                              <a:latin typeface="Cambria Math" panose="02040503050406030204" pitchFamily="18" charset="0"/>
                            </a:rPr>
                          </m:ctrlPr>
                        </m:dPr>
                        <m:e>
                          <m:r>
                            <a:rPr lang="pt-BR" i="1">
                              <a:latin typeface="Cambria Math" panose="02040503050406030204" pitchFamily="18" charset="0"/>
                            </a:rPr>
                            <m:t>𝑂𝐿𝑇</m:t>
                          </m:r>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i="1">
                                  <a:latin typeface="Cambria Math" panose="02040503050406030204" pitchFamily="18" charset="0"/>
                                </a:rPr>
                                <m:t>𝑢</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i="1">
                                      <a:latin typeface="Cambria Math" panose="02040503050406030204" pitchFamily="18" charset="0"/>
                                    </a:rPr>
                                    <m:t>𝑐</m:t>
                                  </m:r>
                                </m:sub>
                              </m:sSub>
                            </m:e>
                          </m:d>
                        </m:e>
                      </m:d>
                      <m:r>
                        <a:rPr lang="pt-BR" i="0">
                          <a:latin typeface="Cambria Math" panose="02040503050406030204" pitchFamily="18" charset="0"/>
                        </a:rPr>
                        <m:t> </m:t>
                      </m:r>
                      <m:d>
                        <m:dPr>
                          <m:begChr m:val="["/>
                          <m:endChr m:val="]"/>
                          <m:ctrlPr>
                            <a:rPr lang="pt-BR" i="1">
                              <a:latin typeface="Cambria Math" panose="02040503050406030204" pitchFamily="18" charset="0"/>
                            </a:rPr>
                          </m:ctrlPr>
                        </m:dPr>
                        <m:e>
                          <m:r>
                            <a:rPr lang="pt-BR" i="1">
                              <a:latin typeface="Cambria Math" panose="02040503050406030204" pitchFamily="18" charset="0"/>
                            </a:rPr>
                            <m:t>𝑑𝐵</m:t>
                          </m:r>
                        </m:e>
                      </m:d>
                    </m:oMath>
                  </m:oMathPara>
                </a14:m>
                <a:endParaRPr lang="pt-BR" dirty="0"/>
              </a:p>
            </p:txBody>
          </p:sp>
        </mc:Choice>
        <mc:Fallback xmlns="">
          <p:sp>
            <p:nvSpPr>
              <p:cNvPr id="51" name="CaixaDeTexto 50">
                <a:extLst>
                  <a:ext uri="{FF2B5EF4-FFF2-40B4-BE49-F238E27FC236}">
                    <a16:creationId xmlns:a16="http://schemas.microsoft.com/office/drawing/2014/main" id="{C3C05D4A-EEF2-CEF2-D468-4D16ABFF49F6}"/>
                  </a:ext>
                </a:extLst>
              </p:cNvPr>
              <p:cNvSpPr txBox="1">
                <a:spLocks noRot="1" noChangeAspect="1" noMove="1" noResize="1" noEditPoints="1" noAdjustHandles="1" noChangeArrowheads="1" noChangeShapeType="1" noTextEdit="1"/>
              </p:cNvSpPr>
              <p:nvPr/>
            </p:nvSpPr>
            <p:spPr>
              <a:xfrm>
                <a:off x="31454" y="3077537"/>
                <a:ext cx="2958389" cy="398186"/>
              </a:xfrm>
              <a:prstGeom prst="rect">
                <a:avLst/>
              </a:prstGeom>
              <a:blipFill>
                <a:blip r:embed="rId21"/>
                <a:stretch>
                  <a:fillRect b="-61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8C883895-9DEB-B757-95F3-6C00FEEF5414}"/>
                  </a:ext>
                </a:extLst>
              </p:cNvPr>
              <p:cNvSpPr txBox="1"/>
              <p:nvPr/>
            </p:nvSpPr>
            <p:spPr>
              <a:xfrm>
                <a:off x="-47764" y="3778338"/>
                <a:ext cx="3783408" cy="369332"/>
              </a:xfrm>
              <a:prstGeom prst="rect">
                <a:avLst/>
              </a:prstGeom>
              <a:noFill/>
            </p:spPr>
            <p:txBody>
              <a:bodyPr wrap="none" rtlCol="0">
                <a:spAutoFit/>
              </a:bodyPr>
              <a:lstStyle/>
              <a:p>
                <a:pPr marL="285750" indent="-285750">
                  <a:buFont typeface="Arial" panose="020B0604020202020204" pitchFamily="34" charset="0"/>
                  <a:buChar char="•"/>
                </a:pPr>
                <a:r>
                  <a:rPr lang="pt-BR" b="1" dirty="0" err="1">
                    <a:latin typeface="Times New Roman" panose="02020603050405020304" pitchFamily="18" charset="0"/>
                    <a:cs typeface="Times New Roman" panose="02020603050405020304" pitchFamily="18" charset="0"/>
                  </a:rPr>
                  <a:t>Type</a:t>
                </a:r>
                <a:r>
                  <a:rPr lang="pt-BR" b="1" dirty="0">
                    <a:latin typeface="Times New Roman" panose="02020603050405020304" pitchFamily="18" charset="0"/>
                    <a:cs typeface="Times New Roman" panose="02020603050405020304" pitchFamily="18" charset="0"/>
                  </a:rPr>
                  <a:t>-II </a:t>
                </a:r>
                <a:r>
                  <a:rPr lang="pt-BR" b="1" dirty="0" err="1">
                    <a:latin typeface="Times New Roman" panose="02020603050405020304" pitchFamily="18" charset="0"/>
                    <a:cs typeface="Times New Roman" panose="02020603050405020304" pitchFamily="18" charset="0"/>
                  </a:rPr>
                  <a:t>current</a:t>
                </a:r>
                <a:r>
                  <a:rPr lang="pt-BR" b="1" dirty="0">
                    <a:latin typeface="Times New Roman" panose="02020603050405020304" pitchFamily="18" charset="0"/>
                    <a:cs typeface="Times New Roman" panose="02020603050405020304" pitchFamily="18" charset="0"/>
                  </a:rPr>
                  <a:t> </a:t>
                </a:r>
                <a:r>
                  <a:rPr lang="pt-BR" b="1" dirty="0" err="1">
                    <a:latin typeface="Times New Roman" panose="02020603050405020304" pitchFamily="18" charset="0"/>
                    <a:cs typeface="Times New Roman" panose="02020603050405020304" pitchFamily="18" charset="0"/>
                  </a:rPr>
                  <a:t>controller</a:t>
                </a:r>
                <a:r>
                  <a:rPr lang="pt-BR"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pt-BR" b="1" i="1" smtClean="0">
                            <a:latin typeface="Cambria Math" panose="02040503050406030204" pitchFamily="18" charset="0"/>
                          </a:rPr>
                        </m:ctrlPr>
                      </m:sSubPr>
                      <m:e>
                        <m:r>
                          <a:rPr lang="pt-BR" b="1" i="1">
                            <a:latin typeface="Cambria Math" panose="02040503050406030204" pitchFamily="18" charset="0"/>
                          </a:rPr>
                          <m:t>𝑮</m:t>
                        </m:r>
                      </m:e>
                      <m:sub>
                        <m:r>
                          <a:rPr lang="pt-BR" b="1" i="1">
                            <a:latin typeface="Cambria Math" panose="02040503050406030204" pitchFamily="18" charset="0"/>
                          </a:rPr>
                          <m:t>𝒊</m:t>
                        </m:r>
                      </m:sub>
                    </m:sSub>
                    <m:d>
                      <m:dPr>
                        <m:ctrlPr>
                          <a:rPr lang="pt-BR" b="1" i="1">
                            <a:latin typeface="Cambria Math" panose="02040503050406030204" pitchFamily="18" charset="0"/>
                          </a:rPr>
                        </m:ctrlPr>
                      </m:dPr>
                      <m:e>
                        <m:r>
                          <a:rPr lang="pt-BR" b="1" i="1">
                            <a:latin typeface="Cambria Math" panose="02040503050406030204" pitchFamily="18" charset="0"/>
                          </a:rPr>
                          <m:t>𝒛</m:t>
                        </m:r>
                      </m:e>
                    </m:d>
                  </m:oMath>
                </a14:m>
                <a:r>
                  <a:rPr lang="pt-BR" b="1" dirty="0">
                    <a:latin typeface="Times New Roman" panose="02020603050405020304" pitchFamily="18" charset="0"/>
                    <a:cs typeface="Times New Roman" panose="02020603050405020304" pitchFamily="18" charset="0"/>
                  </a:rPr>
                  <a:t>)</a:t>
                </a:r>
              </a:p>
            </p:txBody>
          </p:sp>
        </mc:Choice>
        <mc:Fallback xmlns="">
          <p:sp>
            <p:nvSpPr>
              <p:cNvPr id="52" name="CaixaDeTexto 51">
                <a:extLst>
                  <a:ext uri="{FF2B5EF4-FFF2-40B4-BE49-F238E27FC236}">
                    <a16:creationId xmlns:a16="http://schemas.microsoft.com/office/drawing/2014/main" id="{8C883895-9DEB-B757-95F3-6C00FEEF5414}"/>
                  </a:ext>
                </a:extLst>
              </p:cNvPr>
              <p:cNvSpPr txBox="1">
                <a:spLocks noRot="1" noChangeAspect="1" noMove="1" noResize="1" noEditPoints="1" noAdjustHandles="1" noChangeArrowheads="1" noChangeShapeType="1" noTextEdit="1"/>
              </p:cNvSpPr>
              <p:nvPr/>
            </p:nvSpPr>
            <p:spPr>
              <a:xfrm>
                <a:off x="-47764" y="3778338"/>
                <a:ext cx="3783408" cy="369332"/>
              </a:xfrm>
              <a:prstGeom prst="rect">
                <a:avLst/>
              </a:prstGeom>
              <a:blipFill>
                <a:blip r:embed="rId22"/>
                <a:stretch>
                  <a:fillRect l="-966" t="-10000" r="-483" b="-26667"/>
                </a:stretch>
              </a:blipFill>
            </p:spPr>
            <p:txBody>
              <a:bodyPr/>
              <a:lstStyle/>
              <a:p>
                <a:r>
                  <a:rPr lang="pt-BR">
                    <a:noFill/>
                  </a:rPr>
                  <a:t> </a:t>
                </a:r>
              </a:p>
            </p:txBody>
          </p:sp>
        </mc:Fallback>
      </mc:AlternateContent>
      <p:sp>
        <p:nvSpPr>
          <p:cNvPr id="54" name="CaixaDeTexto 53">
            <a:extLst>
              <a:ext uri="{FF2B5EF4-FFF2-40B4-BE49-F238E27FC236}">
                <a16:creationId xmlns:a16="http://schemas.microsoft.com/office/drawing/2014/main" id="{29139B4A-9DEF-8688-3E35-A470C504F3C8}"/>
              </a:ext>
            </a:extLst>
          </p:cNvPr>
          <p:cNvSpPr txBox="1"/>
          <p:nvPr/>
        </p:nvSpPr>
        <p:spPr>
          <a:xfrm>
            <a:off x="160465" y="4232118"/>
            <a:ext cx="4620198" cy="1477328"/>
          </a:xfrm>
          <a:prstGeom prst="rect">
            <a:avLst/>
          </a:prstGeom>
          <a:noFill/>
        </p:spPr>
        <p:txBody>
          <a:bodyPr wrap="square">
            <a:sp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pole at the origin and single zero–pole pairs </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enhances robustness against load variations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external disturbances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efficient and relatively simple solution</a:t>
            </a:r>
          </a:p>
          <a:p>
            <a:pPr marL="285750" indent="-285750">
              <a:buFont typeface="Wingdings" panose="05000000000000000000" pitchFamily="2" charset="2"/>
              <a:buChar char="ü"/>
            </a:pPr>
            <a:r>
              <a:rPr lang="en-US" dirty="0">
                <a:solidFill>
                  <a:srgbClr val="3333FF"/>
                </a:solidFill>
                <a:latin typeface="Times New Roman" panose="02020603050405020304" pitchFamily="18" charset="0"/>
                <a:cs typeface="Times New Roman" panose="02020603050405020304" pitchFamily="18" charset="0"/>
              </a:rPr>
              <a:t>alternative controller in MFGTI</a:t>
            </a:r>
            <a:endParaRPr lang="pt-BR" dirty="0">
              <a:solidFill>
                <a:srgbClr val="3333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046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0E21CD-47D9-1BF0-58A5-36DC017CCFE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DA2D38-5D20-1BAB-1ECF-87FA4F27D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765BE5-1C27-3FAD-6E73-A852EBA5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AF0CFF-8791-DC67-287B-170BC9493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B80430-A237-01EE-F9AB-A89A855F2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8F562-7C40-CF5D-B054-DB2B44435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8A2C65C-3CA2-4E11-2EC7-D182DBF15767}"/>
              </a:ext>
            </a:extLst>
          </p:cNvPr>
          <p:cNvSpPr>
            <a:spLocks noGrp="1"/>
          </p:cNvSpPr>
          <p:nvPr>
            <p:ph type="title"/>
          </p:nvPr>
        </p:nvSpPr>
        <p:spPr>
          <a:xfrm>
            <a:off x="1371599" y="294538"/>
            <a:ext cx="9895951" cy="1033669"/>
          </a:xfrm>
        </p:spPr>
        <p:txBody>
          <a:bodyPr>
            <a:normAutofit/>
          </a:bodyPr>
          <a:lstStyle/>
          <a:p>
            <a:r>
              <a:rPr lang="pt-BR" sz="4000" dirty="0" err="1">
                <a:solidFill>
                  <a:srgbClr val="FFFFFF"/>
                </a:solidFill>
                <a:ea typeface="+mj-lt"/>
                <a:cs typeface="+mj-lt"/>
              </a:rPr>
              <a:t>Modes</a:t>
            </a:r>
            <a:r>
              <a:rPr lang="pt-BR" sz="4000" dirty="0">
                <a:solidFill>
                  <a:srgbClr val="FFFFFF"/>
                </a:solidFill>
                <a:ea typeface="+mj-lt"/>
                <a:cs typeface="+mj-lt"/>
              </a:rPr>
              <a:t> </a:t>
            </a:r>
            <a:r>
              <a:rPr lang="pt-BR" sz="4000" dirty="0" err="1">
                <a:solidFill>
                  <a:srgbClr val="FFFFFF"/>
                </a:solidFill>
                <a:ea typeface="+mj-lt"/>
                <a:cs typeface="+mj-lt"/>
              </a:rPr>
              <a:t>of</a:t>
            </a:r>
            <a:r>
              <a:rPr lang="pt-BR" sz="4000" dirty="0">
                <a:solidFill>
                  <a:srgbClr val="FFFFFF"/>
                </a:solidFill>
                <a:ea typeface="+mj-lt"/>
                <a:cs typeface="+mj-lt"/>
              </a:rPr>
              <a:t> </a:t>
            </a:r>
            <a:r>
              <a:rPr lang="pt-BR" sz="4000" dirty="0" err="1">
                <a:solidFill>
                  <a:srgbClr val="FFFFFF"/>
                </a:solidFill>
                <a:ea typeface="+mj-lt"/>
                <a:cs typeface="+mj-lt"/>
              </a:rPr>
              <a:t>Operation</a:t>
            </a:r>
            <a:endParaRPr lang="pt-BR" dirty="0" err="1"/>
          </a:p>
        </p:txBody>
      </p:sp>
      <p:pic>
        <p:nvPicPr>
          <p:cNvPr id="4" name="Espaço Reservado para Conteúdo 3">
            <a:extLst>
              <a:ext uri="{FF2B5EF4-FFF2-40B4-BE49-F238E27FC236}">
                <a16:creationId xmlns:a16="http://schemas.microsoft.com/office/drawing/2014/main" id="{5B81A69E-2E87-9F79-34BE-B3E6A0581C2D}"/>
              </a:ext>
            </a:extLst>
          </p:cNvPr>
          <p:cNvPicPr>
            <a:picLocks noGrp="1" noChangeAspect="1"/>
          </p:cNvPicPr>
          <p:nvPr>
            <p:ph idx="1"/>
          </p:nvPr>
        </p:nvPicPr>
        <p:blipFill>
          <a:blip r:embed="rId2"/>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B00B16DC-9DCD-0645-0A92-A24D50310BBE}"/>
              </a:ext>
            </a:extLst>
          </p:cNvPr>
          <p:cNvPicPr>
            <a:picLocks noChangeAspect="1"/>
          </p:cNvPicPr>
          <p:nvPr/>
        </p:nvPicPr>
        <p:blipFill>
          <a:blip r:embed="rId3"/>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2A800F2F-B339-0914-063D-A9705DA39ED9}"/>
              </a:ext>
            </a:extLst>
          </p:cNvPr>
          <p:cNvPicPr>
            <a:picLocks noChangeAspect="1"/>
          </p:cNvPicPr>
          <p:nvPr/>
        </p:nvPicPr>
        <p:blipFill>
          <a:blip r:embed="rId4"/>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6B855A62-C80C-53C9-FFD3-9047E8D3CE31}"/>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8</a:t>
            </a:fld>
            <a:endParaRPr lang="pt-BR"/>
          </a:p>
        </p:txBody>
      </p:sp>
      <p:sp>
        <p:nvSpPr>
          <p:cNvPr id="13" name="CaixaDeTexto 12">
            <a:extLst>
              <a:ext uri="{FF2B5EF4-FFF2-40B4-BE49-F238E27FC236}">
                <a16:creationId xmlns:a16="http://schemas.microsoft.com/office/drawing/2014/main" id="{611A9499-ED5A-A1FA-FBFF-4FEE2231BED8}"/>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sp>
        <p:nvSpPr>
          <p:cNvPr id="17" name="CaixaDeTexto 16">
            <a:extLst>
              <a:ext uri="{FF2B5EF4-FFF2-40B4-BE49-F238E27FC236}">
                <a16:creationId xmlns:a16="http://schemas.microsoft.com/office/drawing/2014/main" id="{CE73AD11-C754-EA9B-4A18-2795F782543F}"/>
              </a:ext>
            </a:extLst>
          </p:cNvPr>
          <p:cNvSpPr txBox="1"/>
          <p:nvPr/>
        </p:nvSpPr>
        <p:spPr>
          <a:xfrm>
            <a:off x="197044" y="1718474"/>
            <a:ext cx="11671366" cy="3791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Font typeface="Arial"/>
              <a:buChar char="•"/>
            </a:pPr>
            <a:r>
              <a:rPr lang="en-US" dirty="0">
                <a:ea typeface="+mn-lt"/>
                <a:cs typeface="+mn-lt"/>
              </a:rPr>
              <a:t> Mode 1: Injecting Active Power</a:t>
            </a:r>
            <a:endParaRPr lang="pt-BR" dirty="0"/>
          </a:p>
          <a:p>
            <a:pPr>
              <a:lnSpc>
                <a:spcPct val="150000"/>
              </a:lnSpc>
              <a:buFont typeface="Arial"/>
              <a:buChar char="•"/>
            </a:pPr>
            <a:r>
              <a:rPr lang="en-US" dirty="0">
                <a:ea typeface="+mn-lt"/>
                <a:cs typeface="+mn-lt"/>
              </a:rPr>
              <a:t> Mode 2: Full Shunt Power Filter</a:t>
            </a:r>
            <a:endParaRPr lang="en-US"/>
          </a:p>
          <a:p>
            <a:pPr>
              <a:lnSpc>
                <a:spcPct val="150000"/>
              </a:lnSpc>
              <a:buFont typeface="Arial"/>
              <a:buChar char="•"/>
            </a:pPr>
            <a:r>
              <a:rPr lang="en-US" dirty="0">
                <a:ea typeface="+mn-lt"/>
                <a:cs typeface="+mn-lt"/>
              </a:rPr>
              <a:t> Mode 3: Reactive Power Compensation (</a:t>
            </a:r>
            <a:r>
              <a:rPr lang="en-US" dirty="0" err="1">
                <a:ea typeface="+mn-lt"/>
                <a:cs typeface="+mn-lt"/>
              </a:rPr>
              <a:t>Statcom</a:t>
            </a:r>
            <a:r>
              <a:rPr lang="en-US" dirty="0">
                <a:ea typeface="+mn-lt"/>
                <a:cs typeface="+mn-lt"/>
              </a:rPr>
              <a:t>)</a:t>
            </a:r>
            <a:endParaRPr lang="en-US" dirty="0"/>
          </a:p>
          <a:p>
            <a:pPr>
              <a:lnSpc>
                <a:spcPct val="150000"/>
              </a:lnSpc>
              <a:buFont typeface="Arial"/>
              <a:buChar char="•"/>
            </a:pPr>
            <a:r>
              <a:rPr lang="en-US" dirty="0">
                <a:ea typeface="+mn-lt"/>
                <a:cs typeface="+mn-lt"/>
              </a:rPr>
              <a:t> Mode 4: Harmonic </a:t>
            </a:r>
            <a:r>
              <a:rPr lang="en-US" dirty="0" err="1">
                <a:ea typeface="+mn-lt"/>
                <a:cs typeface="+mn-lt"/>
              </a:rPr>
              <a:t>compenstation</a:t>
            </a:r>
            <a:endParaRPr lang="en-US" dirty="0" err="1"/>
          </a:p>
          <a:p>
            <a:pPr>
              <a:lnSpc>
                <a:spcPct val="150000"/>
              </a:lnSpc>
              <a:buFont typeface="Arial"/>
              <a:buChar char="•"/>
            </a:pPr>
            <a:r>
              <a:rPr lang="en-US" dirty="0">
                <a:ea typeface="+mn-lt"/>
                <a:cs typeface="+mn-lt"/>
              </a:rPr>
              <a:t> Mode 5 Active and Reactive power Injection</a:t>
            </a:r>
            <a:endParaRPr lang="pt-BR" dirty="0"/>
          </a:p>
          <a:p>
            <a:pPr>
              <a:lnSpc>
                <a:spcPct val="150000"/>
              </a:lnSpc>
              <a:buFont typeface="Arial"/>
              <a:buChar char="•"/>
            </a:pPr>
            <a:r>
              <a:rPr lang="en-US" dirty="0">
                <a:ea typeface="+mn-lt"/>
                <a:cs typeface="+mn-lt"/>
              </a:rPr>
              <a:t> Mode 6: Active power consumption and </a:t>
            </a:r>
            <a:r>
              <a:rPr lang="en-US" dirty="0" err="1">
                <a:ea typeface="+mn-lt"/>
                <a:cs typeface="+mn-lt"/>
              </a:rPr>
              <a:t>reative</a:t>
            </a:r>
            <a:r>
              <a:rPr lang="en-US" dirty="0">
                <a:ea typeface="+mn-lt"/>
                <a:cs typeface="+mn-lt"/>
              </a:rPr>
              <a:t> power injection</a:t>
            </a:r>
            <a:endParaRPr lang="pt-BR" dirty="0">
              <a:ea typeface="+mn-lt"/>
              <a:cs typeface="+mn-lt"/>
            </a:endParaRPr>
          </a:p>
          <a:p>
            <a:pPr>
              <a:lnSpc>
                <a:spcPct val="150000"/>
              </a:lnSpc>
              <a:buFont typeface="Arial"/>
              <a:buChar char="•"/>
            </a:pPr>
            <a:r>
              <a:rPr lang="en-US" dirty="0">
                <a:ea typeface="+mn-lt"/>
                <a:cs typeface="+mn-lt"/>
              </a:rPr>
              <a:t> Mode 7: stand-by </a:t>
            </a:r>
            <a:endParaRPr lang="pt-BR" dirty="0">
              <a:ea typeface="+mn-lt"/>
              <a:cs typeface="+mn-lt"/>
            </a:endParaRPr>
          </a:p>
          <a:p>
            <a:pPr>
              <a:lnSpc>
                <a:spcPct val="150000"/>
              </a:lnSpc>
            </a:pPr>
            <a:endParaRPr lang="en-US" dirty="0"/>
          </a:p>
          <a:p>
            <a:pPr>
              <a:lnSpc>
                <a:spcPct val="150000"/>
              </a:lnSpc>
            </a:pPr>
            <a:r>
              <a:rPr lang="en-US" dirty="0"/>
              <a:t>More modes could be added (combination of them)</a:t>
            </a:r>
          </a:p>
        </p:txBody>
      </p:sp>
      <p:pic>
        <p:nvPicPr>
          <p:cNvPr id="5" name="Imagem 4">
            <a:extLst>
              <a:ext uri="{FF2B5EF4-FFF2-40B4-BE49-F238E27FC236}">
                <a16:creationId xmlns:a16="http://schemas.microsoft.com/office/drawing/2014/main" id="{9459B45C-FE35-E443-E190-F177A1051C01}"/>
              </a:ext>
            </a:extLst>
          </p:cNvPr>
          <p:cNvPicPr>
            <a:picLocks noChangeAspect="1"/>
          </p:cNvPicPr>
          <p:nvPr/>
        </p:nvPicPr>
        <p:blipFill>
          <a:blip r:embed="rId5"/>
          <a:stretch>
            <a:fillRect/>
          </a:stretch>
        </p:blipFill>
        <p:spPr>
          <a:xfrm>
            <a:off x="1843940" y="6378086"/>
            <a:ext cx="434733" cy="383444"/>
          </a:xfrm>
          <a:prstGeom prst="rect">
            <a:avLst/>
          </a:prstGeom>
        </p:spPr>
      </p:pic>
    </p:spTree>
    <p:extLst>
      <p:ext uri="{BB962C8B-B14F-4D97-AF65-F5344CB8AC3E}">
        <p14:creationId xmlns:p14="http://schemas.microsoft.com/office/powerpoint/2010/main" val="154261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03A744-3CC2-9B59-995A-452A10B5A8F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13EFC5-9443-542F-8126-305335FB3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4C6380-BC81-ED5A-FCE5-442F3142A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FF0E04-D9A8-6878-2387-C62EA029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68DE56-A6D5-8328-8D95-CA9A5B8D9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870B85-C4B0-BDE5-D9BB-2D0A07EB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329381-D87B-5F48-2664-00E7F52CE64D}"/>
              </a:ext>
            </a:extLst>
          </p:cNvPr>
          <p:cNvSpPr>
            <a:spLocks noGrp="1"/>
          </p:cNvSpPr>
          <p:nvPr>
            <p:ph type="title"/>
          </p:nvPr>
        </p:nvSpPr>
        <p:spPr>
          <a:xfrm>
            <a:off x="1371599" y="294538"/>
            <a:ext cx="9895951" cy="1033669"/>
          </a:xfrm>
        </p:spPr>
        <p:txBody>
          <a:bodyPr>
            <a:normAutofit fontScale="90000"/>
          </a:bodyPr>
          <a:lstStyle/>
          <a:p>
            <a:r>
              <a:rPr lang="pt-BR" sz="4000" dirty="0">
                <a:solidFill>
                  <a:srgbClr val="FFFFFF"/>
                </a:solidFill>
                <a:ea typeface="+mj-lt"/>
                <a:cs typeface="+mj-lt"/>
              </a:rPr>
              <a:t>Model – Power </a:t>
            </a:r>
            <a:r>
              <a:rPr lang="pt-BR" sz="4000" dirty="0" err="1">
                <a:solidFill>
                  <a:srgbClr val="FFFFFF"/>
                </a:solidFill>
                <a:ea typeface="+mj-lt"/>
                <a:cs typeface="+mj-lt"/>
              </a:rPr>
              <a:t>Structure</a:t>
            </a:r>
            <a:r>
              <a:rPr lang="pt-BR" sz="4000" dirty="0">
                <a:solidFill>
                  <a:srgbClr val="FFFFFF"/>
                </a:solidFill>
                <a:ea typeface="+mj-lt"/>
                <a:cs typeface="+mj-lt"/>
              </a:rPr>
              <a:t> (</a:t>
            </a:r>
            <a:r>
              <a:rPr lang="pt-BR" sz="4000" dirty="0" err="1">
                <a:solidFill>
                  <a:srgbClr val="FFFFFF"/>
                </a:solidFill>
                <a:ea typeface="+mj-lt"/>
                <a:cs typeface="+mj-lt"/>
              </a:rPr>
              <a:t>TyphoonSim</a:t>
            </a:r>
            <a:r>
              <a:rPr lang="pt-BR" sz="4000" dirty="0">
                <a:solidFill>
                  <a:srgbClr val="FFFFFF"/>
                </a:solidFill>
                <a:ea typeface="+mj-lt"/>
                <a:cs typeface="+mj-lt"/>
              </a:rPr>
              <a:t>® 2025.2)</a:t>
            </a:r>
            <a:endParaRPr lang="pt-BR" sz="4000" dirty="0">
              <a:solidFill>
                <a:srgbClr val="FFFFFF"/>
              </a:solidFill>
            </a:endParaRPr>
          </a:p>
        </p:txBody>
      </p:sp>
      <p:pic>
        <p:nvPicPr>
          <p:cNvPr id="4" name="Espaço Reservado para Conteúdo 3">
            <a:extLst>
              <a:ext uri="{FF2B5EF4-FFF2-40B4-BE49-F238E27FC236}">
                <a16:creationId xmlns:a16="http://schemas.microsoft.com/office/drawing/2014/main" id="{6ACA90B0-02D7-62CA-82CE-4B8030E4CA89}"/>
              </a:ext>
            </a:extLst>
          </p:cNvPr>
          <p:cNvPicPr>
            <a:picLocks noGrp="1" noChangeAspect="1"/>
          </p:cNvPicPr>
          <p:nvPr>
            <p:ph idx="1"/>
          </p:nvPr>
        </p:nvPicPr>
        <p:blipFill>
          <a:blip r:embed="rId3"/>
          <a:stretch>
            <a:fillRect/>
          </a:stretch>
        </p:blipFill>
        <p:spPr>
          <a:xfrm>
            <a:off x="199842" y="6372286"/>
            <a:ext cx="1447800" cy="333131"/>
          </a:xfrm>
          <a:prstGeom prst="rect">
            <a:avLst/>
          </a:prstGeom>
        </p:spPr>
      </p:pic>
      <p:pic>
        <p:nvPicPr>
          <p:cNvPr id="6" name="Imagem 5" descr="Portal de Educação Ambiental - Portal de Educação Ambiental">
            <a:extLst>
              <a:ext uri="{FF2B5EF4-FFF2-40B4-BE49-F238E27FC236}">
                <a16:creationId xmlns:a16="http://schemas.microsoft.com/office/drawing/2014/main" id="{B0A7EB30-4638-A269-4368-3AF101377D2C}"/>
              </a:ext>
            </a:extLst>
          </p:cNvPr>
          <p:cNvPicPr>
            <a:picLocks noChangeAspect="1"/>
          </p:cNvPicPr>
          <p:nvPr/>
        </p:nvPicPr>
        <p:blipFill>
          <a:blip r:embed="rId4"/>
          <a:stretch>
            <a:fillRect/>
          </a:stretch>
        </p:blipFill>
        <p:spPr>
          <a:xfrm>
            <a:off x="10248900" y="6241941"/>
            <a:ext cx="520700" cy="597120"/>
          </a:xfrm>
          <a:prstGeom prst="rect">
            <a:avLst/>
          </a:prstGeom>
        </p:spPr>
      </p:pic>
      <p:pic>
        <p:nvPicPr>
          <p:cNvPr id="9" name="Imagem 8" descr="Ficheiro:Logotipo UNESP Grande.jpg – Wikipédia, a ...">
            <a:extLst>
              <a:ext uri="{FF2B5EF4-FFF2-40B4-BE49-F238E27FC236}">
                <a16:creationId xmlns:a16="http://schemas.microsoft.com/office/drawing/2014/main" id="{BE08C57B-B304-4878-AC0E-AF2C27B75415}"/>
              </a:ext>
            </a:extLst>
          </p:cNvPr>
          <p:cNvPicPr>
            <a:picLocks noChangeAspect="1"/>
          </p:cNvPicPr>
          <p:nvPr/>
        </p:nvPicPr>
        <p:blipFill>
          <a:blip r:embed="rId5"/>
          <a:stretch>
            <a:fillRect/>
          </a:stretch>
        </p:blipFill>
        <p:spPr>
          <a:xfrm>
            <a:off x="10858499" y="6384862"/>
            <a:ext cx="1217084" cy="438277"/>
          </a:xfrm>
          <a:prstGeom prst="rect">
            <a:avLst/>
          </a:prstGeom>
        </p:spPr>
      </p:pic>
      <p:sp>
        <p:nvSpPr>
          <p:cNvPr id="11" name="Espaço Reservado para Número de Slide 10">
            <a:extLst>
              <a:ext uri="{FF2B5EF4-FFF2-40B4-BE49-F238E27FC236}">
                <a16:creationId xmlns:a16="http://schemas.microsoft.com/office/drawing/2014/main" id="{1BB03D2B-A3AA-8B96-C4BA-7451B8147559}"/>
              </a:ext>
            </a:extLst>
          </p:cNvPr>
          <p:cNvSpPr>
            <a:spLocks noGrp="1"/>
          </p:cNvSpPr>
          <p:nvPr>
            <p:ph type="sldNum" sz="quarter" idx="12"/>
          </p:nvPr>
        </p:nvSpPr>
        <p:spPr>
          <a:xfrm>
            <a:off x="8938683" y="6377516"/>
            <a:ext cx="425450" cy="343959"/>
          </a:xfrm>
        </p:spPr>
        <p:txBody>
          <a:bodyPr/>
          <a:lstStyle/>
          <a:p>
            <a:fld id="{996A1044-F440-4D39-8CB6-BE0C57E362D5}" type="slidenum">
              <a:rPr lang="pt-BR" smtClean="0"/>
              <a:t>9</a:t>
            </a:fld>
            <a:endParaRPr lang="pt-BR"/>
          </a:p>
        </p:txBody>
      </p:sp>
      <p:sp>
        <p:nvSpPr>
          <p:cNvPr id="13" name="CaixaDeTexto 12">
            <a:extLst>
              <a:ext uri="{FF2B5EF4-FFF2-40B4-BE49-F238E27FC236}">
                <a16:creationId xmlns:a16="http://schemas.microsoft.com/office/drawing/2014/main" id="{25A48632-CA4D-CB51-975A-B61B43DF7880}"/>
              </a:ext>
            </a:extLst>
          </p:cNvPr>
          <p:cNvSpPr txBox="1"/>
          <p:nvPr/>
        </p:nvSpPr>
        <p:spPr>
          <a:xfrm>
            <a:off x="4487334" y="6381750"/>
            <a:ext cx="320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i="1" dirty="0">
                <a:solidFill>
                  <a:schemeClr val="bg1">
                    <a:lumMod val="65000"/>
                  </a:schemeClr>
                </a:solidFill>
              </a:rPr>
              <a:t>Prof. Tiago Davi Curi Busarello</a:t>
            </a:r>
          </a:p>
        </p:txBody>
      </p:sp>
      <p:pic>
        <p:nvPicPr>
          <p:cNvPr id="7" name="Imagem 6">
            <a:extLst>
              <a:ext uri="{FF2B5EF4-FFF2-40B4-BE49-F238E27FC236}">
                <a16:creationId xmlns:a16="http://schemas.microsoft.com/office/drawing/2014/main" id="{29B67D4B-06E2-A602-5B9F-3EDF34BD58B3}"/>
              </a:ext>
            </a:extLst>
          </p:cNvPr>
          <p:cNvPicPr>
            <a:picLocks noChangeAspect="1"/>
          </p:cNvPicPr>
          <p:nvPr/>
        </p:nvPicPr>
        <p:blipFill>
          <a:blip r:embed="rId6"/>
          <a:stretch>
            <a:fillRect/>
          </a:stretch>
        </p:blipFill>
        <p:spPr>
          <a:xfrm>
            <a:off x="1843940" y="6378086"/>
            <a:ext cx="434733" cy="383444"/>
          </a:xfrm>
          <a:prstGeom prst="rect">
            <a:avLst/>
          </a:prstGeom>
        </p:spPr>
      </p:pic>
      <p:pic>
        <p:nvPicPr>
          <p:cNvPr id="15" name="Imagem 14" descr="Diagrama, Esquemático&#10;&#10;O conteúdo gerado por IA pode estar incorreto.">
            <a:extLst>
              <a:ext uri="{FF2B5EF4-FFF2-40B4-BE49-F238E27FC236}">
                <a16:creationId xmlns:a16="http://schemas.microsoft.com/office/drawing/2014/main" id="{3DC3FEDF-02B6-6EB5-224E-2C7257939588}"/>
              </a:ext>
            </a:extLst>
          </p:cNvPr>
          <p:cNvPicPr>
            <a:picLocks noChangeAspect="1"/>
          </p:cNvPicPr>
          <p:nvPr/>
        </p:nvPicPr>
        <p:blipFill>
          <a:blip r:embed="rId7"/>
          <a:stretch>
            <a:fillRect/>
          </a:stretch>
        </p:blipFill>
        <p:spPr>
          <a:xfrm>
            <a:off x="833828" y="1249276"/>
            <a:ext cx="10232069" cy="4829175"/>
          </a:xfrm>
          <a:prstGeom prst="rect">
            <a:avLst/>
          </a:prstGeom>
        </p:spPr>
      </p:pic>
      <p:sp>
        <p:nvSpPr>
          <p:cNvPr id="3" name="Retângulo: Cantos Arredondados 2">
            <a:extLst>
              <a:ext uri="{FF2B5EF4-FFF2-40B4-BE49-F238E27FC236}">
                <a16:creationId xmlns:a16="http://schemas.microsoft.com/office/drawing/2014/main" id="{9A8C7A41-7458-7385-3D4D-C95E51F6528D}"/>
              </a:ext>
            </a:extLst>
          </p:cNvPr>
          <p:cNvSpPr/>
          <p:nvPr/>
        </p:nvSpPr>
        <p:spPr>
          <a:xfrm>
            <a:off x="6629399" y="3524250"/>
            <a:ext cx="4229099" cy="243840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Cantos Arredondados 4">
            <a:extLst>
              <a:ext uri="{FF2B5EF4-FFF2-40B4-BE49-F238E27FC236}">
                <a16:creationId xmlns:a16="http://schemas.microsoft.com/office/drawing/2014/main" id="{C9481E90-38E9-823D-D814-3D3CA4ECDF23}"/>
              </a:ext>
            </a:extLst>
          </p:cNvPr>
          <p:cNvSpPr/>
          <p:nvPr/>
        </p:nvSpPr>
        <p:spPr>
          <a:xfrm>
            <a:off x="1889655" y="4115136"/>
            <a:ext cx="222191" cy="169857"/>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7" name="CaixaDeTexto 16">
            <a:extLst>
              <a:ext uri="{FF2B5EF4-FFF2-40B4-BE49-F238E27FC236}">
                <a16:creationId xmlns:a16="http://schemas.microsoft.com/office/drawing/2014/main" id="{0BF5DF71-BE0B-8F9F-5B1E-D413FF167F77}"/>
              </a:ext>
            </a:extLst>
          </p:cNvPr>
          <p:cNvSpPr txBox="1"/>
          <p:nvPr/>
        </p:nvSpPr>
        <p:spPr>
          <a:xfrm>
            <a:off x="2278673" y="3969233"/>
            <a:ext cx="721672" cy="461665"/>
          </a:xfrm>
          <a:prstGeom prst="rect">
            <a:avLst/>
          </a:prstGeom>
          <a:noFill/>
        </p:spPr>
        <p:txBody>
          <a:bodyPr wrap="none" rtlCol="0">
            <a:spAutoFit/>
          </a:bodyPr>
          <a:lstStyle/>
          <a:p>
            <a:r>
              <a:rPr lang="pt-BR" sz="2400" b="1" dirty="0">
                <a:solidFill>
                  <a:srgbClr val="FF0000"/>
                </a:solidFill>
              </a:rPr>
              <a:t>NLL</a:t>
            </a:r>
          </a:p>
        </p:txBody>
      </p:sp>
      <p:sp>
        <p:nvSpPr>
          <p:cNvPr id="18" name="Retângulo: Cantos Arredondados 17">
            <a:extLst>
              <a:ext uri="{FF2B5EF4-FFF2-40B4-BE49-F238E27FC236}">
                <a16:creationId xmlns:a16="http://schemas.microsoft.com/office/drawing/2014/main" id="{AFE7CF8B-EBDB-7F8C-1B5B-09503FBE8254}"/>
              </a:ext>
            </a:extLst>
          </p:cNvPr>
          <p:cNvSpPr/>
          <p:nvPr/>
        </p:nvSpPr>
        <p:spPr>
          <a:xfrm>
            <a:off x="632175" y="1328206"/>
            <a:ext cx="5663850" cy="2550766"/>
          </a:xfrm>
          <a:prstGeom prst="roundRect">
            <a:avLst/>
          </a:prstGeom>
          <a:noFill/>
          <a:ln>
            <a:solidFill>
              <a:srgbClr val="3333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7231FC5B-DB79-EE24-E9B3-C9F412529825}"/>
              </a:ext>
            </a:extLst>
          </p:cNvPr>
          <p:cNvSpPr/>
          <p:nvPr/>
        </p:nvSpPr>
        <p:spPr>
          <a:xfrm>
            <a:off x="1869244" y="4577219"/>
            <a:ext cx="222191" cy="169857"/>
          </a:xfrm>
          <a:prstGeom prst="roundRect">
            <a:avLst/>
          </a:prstGeom>
          <a:noFill/>
          <a:ln>
            <a:solidFill>
              <a:srgbClr val="3333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20" name="CaixaDeTexto 19">
            <a:extLst>
              <a:ext uri="{FF2B5EF4-FFF2-40B4-BE49-F238E27FC236}">
                <a16:creationId xmlns:a16="http://schemas.microsoft.com/office/drawing/2014/main" id="{6E56C1DD-D379-4B3E-4161-D6311FA3A5B5}"/>
              </a:ext>
            </a:extLst>
          </p:cNvPr>
          <p:cNvSpPr txBox="1"/>
          <p:nvPr/>
        </p:nvSpPr>
        <p:spPr>
          <a:xfrm>
            <a:off x="2278674" y="4409603"/>
            <a:ext cx="1060996" cy="461665"/>
          </a:xfrm>
          <a:prstGeom prst="rect">
            <a:avLst/>
          </a:prstGeom>
          <a:noFill/>
          <a:ln>
            <a:noFill/>
          </a:ln>
        </p:spPr>
        <p:txBody>
          <a:bodyPr wrap="none" rtlCol="0">
            <a:spAutoFit/>
          </a:bodyPr>
          <a:lstStyle/>
          <a:p>
            <a:r>
              <a:rPr lang="pt-BR" sz="2400" b="1" dirty="0">
                <a:solidFill>
                  <a:srgbClr val="3333FF"/>
                </a:solidFill>
              </a:rPr>
              <a:t>MFGTI</a:t>
            </a:r>
          </a:p>
        </p:txBody>
      </p:sp>
      <p:sp>
        <p:nvSpPr>
          <p:cNvPr id="21" name="Retângulo: Cantos Arredondados 20">
            <a:extLst>
              <a:ext uri="{FF2B5EF4-FFF2-40B4-BE49-F238E27FC236}">
                <a16:creationId xmlns:a16="http://schemas.microsoft.com/office/drawing/2014/main" id="{7F42907E-47B7-1CF1-D93C-6F5725CED856}"/>
              </a:ext>
            </a:extLst>
          </p:cNvPr>
          <p:cNvSpPr/>
          <p:nvPr/>
        </p:nvSpPr>
        <p:spPr>
          <a:xfrm>
            <a:off x="1869244" y="4989977"/>
            <a:ext cx="222191" cy="169857"/>
          </a:xfrm>
          <a:prstGeom prst="round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22" name="CaixaDeTexto 21">
            <a:extLst>
              <a:ext uri="{FF2B5EF4-FFF2-40B4-BE49-F238E27FC236}">
                <a16:creationId xmlns:a16="http://schemas.microsoft.com/office/drawing/2014/main" id="{997C3ABC-25F5-A34D-AFA2-E013063DA0EF}"/>
              </a:ext>
            </a:extLst>
          </p:cNvPr>
          <p:cNvSpPr txBox="1"/>
          <p:nvPr/>
        </p:nvSpPr>
        <p:spPr>
          <a:xfrm>
            <a:off x="2278673" y="4833710"/>
            <a:ext cx="1646541" cy="461665"/>
          </a:xfrm>
          <a:prstGeom prst="rect">
            <a:avLst/>
          </a:prstGeom>
          <a:noFill/>
          <a:ln>
            <a:noFill/>
          </a:ln>
        </p:spPr>
        <p:txBody>
          <a:bodyPr wrap="none" rtlCol="0">
            <a:spAutoFit/>
          </a:bodyPr>
          <a:lstStyle/>
          <a:p>
            <a:r>
              <a:rPr lang="pt-BR" sz="2400" b="1" dirty="0">
                <a:solidFill>
                  <a:srgbClr val="00B050"/>
                </a:solidFill>
              </a:rPr>
              <a:t>Power grid</a:t>
            </a:r>
          </a:p>
        </p:txBody>
      </p:sp>
      <p:sp>
        <p:nvSpPr>
          <p:cNvPr id="23" name="Retângulo: Cantos Arredondados 22">
            <a:extLst>
              <a:ext uri="{FF2B5EF4-FFF2-40B4-BE49-F238E27FC236}">
                <a16:creationId xmlns:a16="http://schemas.microsoft.com/office/drawing/2014/main" id="{FB73D4E7-1413-AF5C-9A34-F9E270298C94}"/>
              </a:ext>
            </a:extLst>
          </p:cNvPr>
          <p:cNvSpPr/>
          <p:nvPr/>
        </p:nvSpPr>
        <p:spPr>
          <a:xfrm>
            <a:off x="7094566" y="1482873"/>
            <a:ext cx="3971331" cy="1850877"/>
          </a:xfrm>
          <a:prstGeom prst="round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49FE2798-2F11-126C-C91D-E77384B44806}"/>
              </a:ext>
            </a:extLst>
          </p:cNvPr>
          <p:cNvSpPr txBox="1"/>
          <p:nvPr/>
        </p:nvSpPr>
        <p:spPr>
          <a:xfrm>
            <a:off x="1126103" y="5805790"/>
            <a:ext cx="5712398" cy="369332"/>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Fig. 3: Power </a:t>
            </a:r>
            <a:r>
              <a:rPr lang="pt-BR" dirty="0" err="1">
                <a:latin typeface="Times New Roman" panose="02020603050405020304" pitchFamily="18" charset="0"/>
                <a:cs typeface="Times New Roman" panose="02020603050405020304" pitchFamily="18" charset="0"/>
              </a:rPr>
              <a:t>Structure</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of</a:t>
            </a:r>
            <a:r>
              <a:rPr lang="pt-BR" dirty="0">
                <a:latin typeface="Times New Roman" panose="02020603050405020304" pitchFamily="18" charset="0"/>
                <a:cs typeface="Times New Roman" panose="02020603050405020304" pitchFamily="18" charset="0"/>
              </a:rPr>
              <a:t> MFGTI in </a:t>
            </a:r>
            <a:r>
              <a:rPr lang="pt-BR" dirty="0" err="1">
                <a:latin typeface="Times New Roman" panose="02020603050405020304" pitchFamily="18" charset="0"/>
                <a:cs typeface="Times New Roman" panose="02020603050405020304" pitchFamily="18" charset="0"/>
              </a:rPr>
              <a:t>TyphoonSim</a:t>
            </a:r>
            <a:r>
              <a:rPr lang="pt-BR" baseline="30000" dirty="0">
                <a:latin typeface="Times New Roman" panose="02020603050405020304" pitchFamily="18" charset="0"/>
                <a:cs typeface="Times New Roman" panose="02020603050405020304" pitchFamily="18" charset="0"/>
              </a:rPr>
              <a:t>®</a:t>
            </a:r>
            <a:r>
              <a:rPr lang="pt-BR" dirty="0">
                <a:latin typeface="Times New Roman" panose="02020603050405020304" pitchFamily="18" charset="0"/>
                <a:cs typeface="Times New Roman" panose="02020603050405020304" pitchFamily="18" charset="0"/>
              </a:rPr>
              <a:t> 2025.2.</a:t>
            </a:r>
          </a:p>
        </p:txBody>
      </p:sp>
    </p:spTree>
    <p:extLst>
      <p:ext uri="{BB962C8B-B14F-4D97-AF65-F5344CB8AC3E}">
        <p14:creationId xmlns:p14="http://schemas.microsoft.com/office/powerpoint/2010/main" val="353787461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195</TotalTime>
  <Words>1031</Words>
  <Application>Microsoft Office PowerPoint</Application>
  <PresentationFormat>Widescreen</PresentationFormat>
  <Paragraphs>141</Paragraphs>
  <Slides>19</Slides>
  <Notes>7</Notes>
  <HiddenSlides>0</HiddenSlides>
  <MMClips>2</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19</vt:i4>
      </vt:variant>
    </vt:vector>
  </HeadingPairs>
  <TitlesOfParts>
    <vt:vector size="26" baseType="lpstr">
      <vt:lpstr>Aptos</vt:lpstr>
      <vt:lpstr>Aptos Display</vt:lpstr>
      <vt:lpstr>Arial</vt:lpstr>
      <vt:lpstr>Cambria Math</vt:lpstr>
      <vt:lpstr>Times New Roman</vt:lpstr>
      <vt:lpstr>Wingdings</vt:lpstr>
      <vt:lpstr>Tema do Office</vt:lpstr>
      <vt:lpstr>Apresentação do PowerPoint</vt:lpstr>
      <vt:lpstr>Introduction and motivation</vt:lpstr>
      <vt:lpstr>Introduction and motivation</vt:lpstr>
      <vt:lpstr>Introduction and motivation</vt:lpstr>
      <vt:lpstr>Proposed System and Control </vt:lpstr>
      <vt:lpstr>Proposed System and Control </vt:lpstr>
      <vt:lpstr>Proposed System and Control </vt:lpstr>
      <vt:lpstr>Modes of Operation</vt:lpstr>
      <vt:lpstr>Model – Power Structure (TyphoonSim® 2025.2)</vt:lpstr>
      <vt:lpstr>Model – Reference Generators (TyphoonSim® 2025.2)</vt:lpstr>
      <vt:lpstr>Model –  Model Selector and Current Controller (TyphoonSim® 2025.2)</vt:lpstr>
      <vt:lpstr>Model –  Scripts in Matlab® and Python</vt:lpstr>
      <vt:lpstr>Model –  Mode Selector and Current Controller (TyphoonSim 2025.2)</vt:lpstr>
      <vt:lpstr>Extension of our model</vt:lpstr>
      <vt:lpstr>Extension of our model</vt:lpstr>
      <vt:lpstr>Extension of our model</vt:lpstr>
      <vt:lpstr>Freely available files</vt:lpstr>
      <vt:lpstr>Conclusions</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José De Arimatéia Olimpio Filho</cp:lastModifiedBy>
  <cp:revision>482</cp:revision>
  <dcterms:created xsi:type="dcterms:W3CDTF">2025-10-11T14:14:38Z</dcterms:created>
  <dcterms:modified xsi:type="dcterms:W3CDTF">2025-11-06T19:51:47Z</dcterms:modified>
</cp:coreProperties>
</file>